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87" r:id="rId5"/>
    <p:sldId id="288" r:id="rId6"/>
    <p:sldId id="261" r:id="rId7"/>
    <p:sldId id="289" r:id="rId8"/>
    <p:sldId id="262" r:id="rId9"/>
    <p:sldId id="263" r:id="rId10"/>
    <p:sldId id="264" r:id="rId11"/>
    <p:sldId id="265" r:id="rId12"/>
    <p:sldId id="290" r:id="rId13"/>
    <p:sldId id="266" r:id="rId14"/>
    <p:sldId id="267" r:id="rId15"/>
    <p:sldId id="268" r:id="rId16"/>
    <p:sldId id="286" r:id="rId17"/>
    <p:sldId id="269" r:id="rId18"/>
    <p:sldId id="270" r:id="rId19"/>
    <p:sldId id="271" r:id="rId20"/>
    <p:sldId id="272" r:id="rId21"/>
    <p:sldId id="273" r:id="rId22"/>
    <p:sldId id="274" r:id="rId23"/>
    <p:sldId id="291" r:id="rId24"/>
    <p:sldId id="275" r:id="rId25"/>
    <p:sldId id="276" r:id="rId26"/>
    <p:sldId id="277" r:id="rId27"/>
    <p:sldId id="278" r:id="rId28"/>
    <p:sldId id="279" r:id="rId29"/>
    <p:sldId id="280" r:id="rId30"/>
    <p:sldId id="281" r:id="rId31"/>
    <p:sldId id="282" r:id="rId32"/>
    <p:sldId id="283" r:id="rId33"/>
    <p:sldId id="284" r:id="rId34"/>
    <p:sldId id="285" r:id="rId35"/>
    <p:sldId id="258" r:id="rId36"/>
    <p:sldId id="25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359725"/>
            <a:ext cx="8229600" cy="6117275"/>
          </a:xfrm>
        </p:spPr>
        <p:txBody>
          <a:bodyPr>
            <a:normAutofit fontScale="85000" lnSpcReduction="20000"/>
          </a:bodyPr>
          <a:lstStyle/>
          <a:p>
            <a:pPr marL="0" indent="0" algn="ctr" rtl="1">
              <a:lnSpc>
                <a:spcPct val="110000"/>
              </a:lnSpc>
              <a:buNone/>
            </a:pPr>
            <a:r>
              <a:rPr lang="ar-IQ" sz="6000" b="1" dirty="0" smtClean="0">
                <a:solidFill>
                  <a:srgbClr val="2350CF"/>
                </a:solidFill>
              </a:rPr>
              <a:t>  </a:t>
            </a:r>
          </a:p>
          <a:p>
            <a:pPr marL="0" indent="0" algn="ctr" rtl="1">
              <a:lnSpc>
                <a:spcPct val="110000"/>
              </a:lnSpc>
              <a:buNone/>
            </a:pPr>
            <a:endParaRPr lang="ar-IQ" sz="4100" b="1" dirty="0" smtClean="0">
              <a:solidFill>
                <a:srgbClr val="2350CF"/>
              </a:solidFill>
              <a:cs typeface="+mj-cs"/>
            </a:endParaRPr>
          </a:p>
          <a:p>
            <a:pPr marL="0" indent="0" algn="ctr" rtl="1">
              <a:lnSpc>
                <a:spcPct val="110000"/>
              </a:lnSpc>
              <a:buNone/>
            </a:pPr>
            <a:r>
              <a:rPr lang="ar-IQ" sz="4100" b="1" dirty="0" smtClean="0">
                <a:solidFill>
                  <a:srgbClr val="2350CF"/>
                </a:solidFill>
                <a:cs typeface="+mj-cs"/>
              </a:rPr>
              <a:t>انتاج </a:t>
            </a:r>
            <a:r>
              <a:rPr lang="ar-IQ" sz="4100" b="1" dirty="0">
                <a:solidFill>
                  <a:srgbClr val="2350CF"/>
                </a:solidFill>
                <a:cs typeface="+mj-cs"/>
              </a:rPr>
              <a:t>خضر/1</a:t>
            </a:r>
            <a:endParaRPr lang="ar-IQ" sz="4100" dirty="0">
              <a:cs typeface="+mj-cs"/>
            </a:endParaRPr>
          </a:p>
          <a:p>
            <a:pPr marL="0" indent="0" algn="ctr" rtl="1">
              <a:lnSpc>
                <a:spcPct val="110000"/>
              </a:lnSpc>
              <a:buNone/>
            </a:pPr>
            <a:r>
              <a:rPr lang="ar-IQ" sz="4100" dirty="0">
                <a:cs typeface="+mj-cs"/>
              </a:rPr>
              <a:t>الاستاذ المساعد الدكتور نوال مهدي حمود</a:t>
            </a:r>
          </a:p>
          <a:p>
            <a:pPr marL="0" indent="0" algn="ctr" rtl="1">
              <a:lnSpc>
                <a:spcPct val="110000"/>
              </a:lnSpc>
              <a:buNone/>
            </a:pPr>
            <a:r>
              <a:rPr lang="ar-IQ" sz="4100" dirty="0">
                <a:solidFill>
                  <a:srgbClr val="FF0000"/>
                </a:solidFill>
                <a:cs typeface="+mj-cs"/>
              </a:rPr>
              <a:t>قسم البستنة وهندسة الحدائق</a:t>
            </a:r>
          </a:p>
          <a:p>
            <a:pPr marL="0" indent="0" algn="ctr" rtl="1">
              <a:lnSpc>
                <a:spcPct val="110000"/>
              </a:lnSpc>
              <a:buNone/>
            </a:pPr>
            <a:r>
              <a:rPr lang="ar-IQ" sz="4100" dirty="0">
                <a:cs typeface="+mj-cs"/>
              </a:rPr>
              <a:t>كلية الزراعة/ </a:t>
            </a:r>
            <a:r>
              <a:rPr lang="ar-IQ" sz="4100" dirty="0">
                <a:solidFill>
                  <a:srgbClr val="FF0000"/>
                </a:solidFill>
                <a:cs typeface="+mj-cs"/>
              </a:rPr>
              <a:t>جامعة البصرة</a:t>
            </a:r>
            <a:endParaRPr lang="ar-IQ" sz="4100" dirty="0">
              <a:cs typeface="+mj-cs"/>
            </a:endParaRPr>
          </a:p>
          <a:p>
            <a:pPr marL="0" indent="0" algn="ctr" rtl="1">
              <a:lnSpc>
                <a:spcPct val="110000"/>
              </a:lnSpc>
              <a:buNone/>
            </a:pPr>
            <a:r>
              <a:rPr lang="ar-IQ" sz="4100" dirty="0">
                <a:cs typeface="+mj-cs"/>
              </a:rPr>
              <a:t>البصرة – </a:t>
            </a:r>
            <a:r>
              <a:rPr lang="ar-IQ" sz="4100" dirty="0">
                <a:solidFill>
                  <a:srgbClr val="FF0000"/>
                </a:solidFill>
                <a:cs typeface="+mj-cs"/>
              </a:rPr>
              <a:t>العراق</a:t>
            </a:r>
          </a:p>
          <a:p>
            <a:pPr marL="0" indent="0" algn="ctr" rtl="1">
              <a:lnSpc>
                <a:spcPct val="110000"/>
              </a:lnSpc>
              <a:buNone/>
            </a:pPr>
            <a:r>
              <a:rPr lang="en-US" sz="4100" dirty="0">
                <a:solidFill>
                  <a:srgbClr val="FF0000"/>
                </a:solidFill>
                <a:cs typeface="+mj-cs"/>
              </a:rPr>
              <a:t>2022 – 2021 </a:t>
            </a:r>
            <a:r>
              <a:rPr lang="ar-IQ" sz="4100" dirty="0">
                <a:cs typeface="+mj-cs"/>
              </a:rPr>
              <a:t> </a:t>
            </a:r>
          </a:p>
          <a:p>
            <a:pPr marL="0" indent="0" algn="ctr" rtl="1">
              <a:lnSpc>
                <a:spcPct val="110000"/>
              </a:lnSpc>
              <a:buNone/>
            </a:pPr>
            <a:r>
              <a:rPr lang="ar-IQ" sz="4100" dirty="0" smtClean="0">
                <a:solidFill>
                  <a:srgbClr val="FF0000"/>
                </a:solidFill>
                <a:cs typeface="+mj-cs"/>
              </a:rPr>
              <a:t>م9 </a:t>
            </a:r>
            <a:r>
              <a:rPr lang="ar-IQ" sz="4100" dirty="0">
                <a:solidFill>
                  <a:srgbClr val="FF0000"/>
                </a:solidFill>
                <a:cs typeface="+mj-cs"/>
              </a:rPr>
              <a:t>الاحد </a:t>
            </a:r>
            <a:r>
              <a:rPr lang="ar-IQ" sz="4100" dirty="0" smtClean="0">
                <a:solidFill>
                  <a:srgbClr val="FF0000"/>
                </a:solidFill>
                <a:cs typeface="+mj-cs"/>
              </a:rPr>
              <a:t>12/ </a:t>
            </a:r>
            <a:r>
              <a:rPr lang="ar-IQ" sz="4100" dirty="0">
                <a:solidFill>
                  <a:srgbClr val="FF0000"/>
                </a:solidFill>
                <a:cs typeface="+mj-cs"/>
              </a:rPr>
              <a:t>12/ 2021</a:t>
            </a:r>
          </a:p>
          <a:p>
            <a:pPr marL="0" indent="0" algn="ctr">
              <a:lnSpc>
                <a:spcPct val="110000"/>
              </a:lnSpc>
              <a:buNone/>
            </a:pPr>
            <a:r>
              <a:rPr lang="en-US" sz="4100" dirty="0">
                <a:cs typeface="+mj-cs"/>
              </a:rPr>
              <a:t>albayatyNawal@gmail.com</a:t>
            </a: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33766881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a:t>
            </a:r>
          </a:p>
        </p:txBody>
      </p:sp>
      <p:sp>
        <p:nvSpPr>
          <p:cNvPr id="3" name="Content Placeholder 2"/>
          <p:cNvSpPr>
            <a:spLocks noGrp="1"/>
          </p:cNvSpPr>
          <p:nvPr>
            <p:ph idx="1"/>
          </p:nvPr>
        </p:nvSpPr>
        <p:spPr>
          <a:xfrm>
            <a:off x="457200" y="228600"/>
            <a:ext cx="8229600" cy="6400800"/>
          </a:xfrm>
        </p:spPr>
        <p:txBody>
          <a:bodyPr>
            <a:normAutofit/>
          </a:bodyPr>
          <a:lstStyle/>
          <a:p>
            <a:pPr lvl="0" algn="just" rtl="1">
              <a:spcBef>
                <a:spcPts val="0"/>
              </a:spcBef>
              <a:buFont typeface="Wingdings" panose="05000000000000000000" pitchFamily="2" charset="2"/>
              <a:buChar char="Ø"/>
            </a:pPr>
            <a:endParaRPr lang="en-US" sz="2400" b="1" dirty="0" smtClean="0">
              <a:solidFill>
                <a:srgbClr val="C00000"/>
              </a:solidFill>
              <a:latin typeface="Times New Roman"/>
              <a:ea typeface="Times New Roman"/>
              <a:cs typeface="+mj-cs"/>
            </a:endParaRPr>
          </a:p>
          <a:p>
            <a:pPr lvl="0" algn="just" rtl="1">
              <a:spcBef>
                <a:spcPts val="0"/>
              </a:spcBef>
              <a:buFont typeface="Wingdings" panose="05000000000000000000" pitchFamily="2" charset="2"/>
              <a:buChar char="Ø"/>
            </a:pPr>
            <a:endParaRPr lang="en-US" sz="2400" b="1" dirty="0">
              <a:solidFill>
                <a:srgbClr val="C00000"/>
              </a:solidFill>
              <a:latin typeface="Times New Roman"/>
              <a:ea typeface="Times New Roman"/>
              <a:cs typeface="+mj-cs"/>
            </a:endParaRPr>
          </a:p>
          <a:p>
            <a:pPr lvl="0" algn="just" rtl="1">
              <a:spcBef>
                <a:spcPts val="0"/>
              </a:spcBef>
              <a:buFont typeface="Wingdings" panose="05000000000000000000" pitchFamily="2" charset="2"/>
              <a:buChar char="Ø"/>
            </a:pPr>
            <a:endParaRPr lang="en-US" sz="2400" b="1" dirty="0" smtClean="0">
              <a:solidFill>
                <a:srgbClr val="C00000"/>
              </a:solidFill>
              <a:latin typeface="Times New Roman"/>
              <a:ea typeface="Times New Roman"/>
              <a:cs typeface="+mj-cs"/>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mj-cs"/>
              </a:rPr>
              <a:t>الجو المناسب </a:t>
            </a:r>
            <a:endParaRPr lang="en-US" sz="2400" dirty="0" smtClean="0">
              <a:solidFill>
                <a:srgbClr val="C00000"/>
              </a:solidFill>
              <a:latin typeface="Times New Roman"/>
              <a:ea typeface="Times New Roman"/>
              <a:cs typeface="+mj-cs"/>
            </a:endParaRPr>
          </a:p>
          <a:p>
            <a:pPr algn="just" rtl="1">
              <a:buFont typeface="Wingdings"/>
              <a:buChar char="§"/>
            </a:pPr>
            <a:r>
              <a:rPr lang="ar-SA" sz="2400" dirty="0" smtClean="0">
                <a:latin typeface="Times New Roman"/>
                <a:ea typeface="Times New Roman"/>
                <a:cs typeface="+mj-cs"/>
              </a:rPr>
              <a:t>البزاليا </a:t>
            </a:r>
            <a:r>
              <a:rPr lang="ar-SA" sz="2400" dirty="0">
                <a:latin typeface="Times New Roman"/>
                <a:ea typeface="Times New Roman"/>
                <a:cs typeface="+mj-cs"/>
              </a:rPr>
              <a:t>محصول شتوي </a:t>
            </a:r>
            <a:r>
              <a:rPr lang="ar-IQ" sz="2400" dirty="0" smtClean="0">
                <a:latin typeface="Times New Roman"/>
                <a:ea typeface="Times New Roman"/>
                <a:cs typeface="+mj-cs"/>
              </a:rPr>
              <a:t>ي</a:t>
            </a:r>
            <a:r>
              <a:rPr lang="ar-SA" sz="2400" dirty="0" smtClean="0">
                <a:latin typeface="Times New Roman"/>
                <a:ea typeface="Times New Roman"/>
                <a:cs typeface="+mj-cs"/>
              </a:rPr>
              <a:t>حتاج </a:t>
            </a:r>
            <a:r>
              <a:rPr lang="ar-SA" sz="2400" dirty="0">
                <a:latin typeface="Times New Roman"/>
                <a:ea typeface="Times New Roman"/>
                <a:cs typeface="+mj-cs"/>
              </a:rPr>
              <a:t>الى جو بارد مشمس وعلى ذلك فهي تزرع في الخريف لكي تأخذ كفايتها من البرودة خلال فترة الشتاء, </a:t>
            </a:r>
            <a:endParaRPr lang="ar-IQ" sz="2400" dirty="0" smtClean="0">
              <a:latin typeface="Times New Roman"/>
              <a:ea typeface="Times New Roman"/>
              <a:cs typeface="+mj-cs"/>
            </a:endParaRPr>
          </a:p>
          <a:p>
            <a:pPr algn="just" rtl="1">
              <a:buFont typeface="Wingdings"/>
              <a:buChar char="§"/>
            </a:pPr>
            <a:r>
              <a:rPr lang="ar-SA" sz="2400" dirty="0" smtClean="0">
                <a:latin typeface="Times New Roman"/>
                <a:ea typeface="Times New Roman"/>
                <a:cs typeface="+mj-cs"/>
              </a:rPr>
              <a:t>النباتات </a:t>
            </a:r>
            <a:r>
              <a:rPr lang="ar-SA" sz="2400" dirty="0">
                <a:latin typeface="Times New Roman"/>
                <a:ea typeface="Times New Roman"/>
                <a:cs typeface="+mj-cs"/>
              </a:rPr>
              <a:t>مقاومة للصقيع الخفيف في الفترة الاولى من حياتها لكنها تتأثر خلال فترة الازهار وتكوين القرون اي </a:t>
            </a:r>
            <a:r>
              <a:rPr lang="ar-IQ" sz="2400" dirty="0" smtClean="0">
                <a:latin typeface="Times New Roman"/>
                <a:ea typeface="Times New Roman"/>
                <a:cs typeface="+mj-cs"/>
              </a:rPr>
              <a:t>اثناء</a:t>
            </a:r>
            <a:r>
              <a:rPr lang="ar-SA" sz="2400" dirty="0" smtClean="0">
                <a:latin typeface="Times New Roman"/>
                <a:ea typeface="Times New Roman"/>
                <a:cs typeface="+mj-cs"/>
              </a:rPr>
              <a:t> </a:t>
            </a:r>
            <a:r>
              <a:rPr lang="ar-SA" sz="2400" dirty="0">
                <a:latin typeface="Times New Roman"/>
                <a:ea typeface="Times New Roman"/>
                <a:cs typeface="+mj-cs"/>
              </a:rPr>
              <a:t>العقد</a:t>
            </a:r>
            <a:r>
              <a:rPr lang="ar-SA" sz="2400" dirty="0" smtClean="0">
                <a:latin typeface="Times New Roman"/>
                <a:ea typeface="Times New Roman"/>
                <a:cs typeface="+mj-cs"/>
              </a:rPr>
              <a:t>,</a:t>
            </a:r>
            <a:endParaRPr lang="ar-IQ" sz="2400" dirty="0" smtClean="0">
              <a:latin typeface="Times New Roman"/>
              <a:ea typeface="Times New Roman"/>
              <a:cs typeface="+mj-cs"/>
            </a:endParaRPr>
          </a:p>
          <a:p>
            <a:pPr algn="just" rtl="1">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والاصناف الملساء البذور اكثر تحملا″ للبرودة من ذات البذور المجعدة, </a:t>
            </a:r>
            <a:endParaRPr lang="ar-IQ" sz="2400" dirty="0" smtClean="0">
              <a:latin typeface="Times New Roman"/>
              <a:ea typeface="Times New Roman"/>
              <a:cs typeface="+mj-cs"/>
            </a:endParaRPr>
          </a:p>
          <a:p>
            <a:pPr algn="just" rtl="1">
              <a:buFont typeface="Wingdings"/>
              <a:buChar char="§"/>
            </a:pPr>
            <a:r>
              <a:rPr lang="ar-SA" sz="2400" dirty="0" smtClean="0">
                <a:latin typeface="Times New Roman"/>
                <a:ea typeface="Times New Roman"/>
                <a:cs typeface="+mj-cs"/>
              </a:rPr>
              <a:t>افضل </a:t>
            </a:r>
            <a:r>
              <a:rPr lang="ar-SA" sz="2400" dirty="0">
                <a:latin typeface="Times New Roman"/>
                <a:ea typeface="Times New Roman"/>
                <a:cs typeface="+mj-cs"/>
              </a:rPr>
              <a:t>حرارة للنمو الخضري في الفترة الاولى من حياة النبات حوالي 20 – </a:t>
            </a:r>
            <a:r>
              <a:rPr lang="ar-SA" sz="2400" dirty="0" smtClean="0">
                <a:latin typeface="Times New Roman"/>
                <a:ea typeface="Times New Roman"/>
                <a:cs typeface="+mj-cs"/>
              </a:rPr>
              <a:t>23م</a:t>
            </a:r>
            <a:r>
              <a:rPr lang="ar-SA" sz="2400" dirty="0">
                <a:latin typeface="Times New Roman"/>
                <a:ea typeface="Times New Roman"/>
                <a:cs typeface="+mj-cs"/>
              </a:rPr>
              <a:t>◦ وفي الشهر الثاني للزراعة حوالي 13 – 18 م◦ ولا تعقد الازهار على درجة حرارة أعلى من 23 م◦  ويقل المحصول بإرتفاع الحرارة خاصة خلال فترة الازهار </a:t>
            </a:r>
            <a:r>
              <a:rPr lang="ar-SA" sz="2400" dirty="0" smtClean="0">
                <a:latin typeface="Times New Roman"/>
                <a:ea typeface="Times New Roman"/>
                <a:cs typeface="+mj-cs"/>
              </a:rPr>
              <a:t>والعقد</a:t>
            </a:r>
            <a:r>
              <a:rPr lang="ar-IQ" sz="2400" dirty="0" smtClean="0">
                <a:latin typeface="Times New Roman"/>
                <a:ea typeface="Times New Roman"/>
                <a:cs typeface="+mj-cs"/>
              </a:rPr>
              <a:t>،</a:t>
            </a:r>
          </a:p>
          <a:p>
            <a:pPr algn="just" rtl="1">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كما ان الصقيع والحرارة المنخفضة يسببان تساقط الازهار.</a:t>
            </a:r>
            <a:endParaRPr lang="en-US" sz="2400" dirty="0">
              <a:cs typeface="+mj-cs"/>
            </a:endParaRPr>
          </a:p>
        </p:txBody>
      </p:sp>
    </p:spTree>
    <p:extLst>
      <p:ext uri="{BB962C8B-B14F-4D97-AF65-F5344CB8AC3E}">
        <p14:creationId xmlns:p14="http://schemas.microsoft.com/office/powerpoint/2010/main" val="375038880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a:t>
            </a:r>
          </a:p>
        </p:txBody>
      </p:sp>
      <p:sp>
        <p:nvSpPr>
          <p:cNvPr id="3" name="Content Placeholder 2"/>
          <p:cNvSpPr>
            <a:spLocks noGrp="1"/>
          </p:cNvSpPr>
          <p:nvPr>
            <p:ph idx="1"/>
          </p:nvPr>
        </p:nvSpPr>
        <p:spPr>
          <a:xfrm>
            <a:off x="457200" y="304800"/>
            <a:ext cx="8229600" cy="6324600"/>
          </a:xfrm>
        </p:spPr>
        <p:txBody>
          <a:bodyPr>
            <a:noAutofit/>
          </a:bodyPr>
          <a:lstStyle/>
          <a:p>
            <a:pPr marL="185738" marR="0" indent="-185738" algn="just" rtl="1">
              <a:lnSpc>
                <a:spcPct val="150000"/>
              </a:lnSpc>
              <a:spcBef>
                <a:spcPts val="0"/>
              </a:spcBef>
              <a:spcAft>
                <a:spcPts val="0"/>
              </a:spcAft>
            </a:pPr>
            <a:r>
              <a:rPr lang="ar-SA" sz="2400" dirty="0">
                <a:latin typeface="Times New Roman"/>
                <a:ea typeface="Times New Roman"/>
                <a:cs typeface="Times New Roman"/>
              </a:rPr>
              <a:t>تتراوح درجة الحرارة المثلى لانبات البذور بين 16 – </a:t>
            </a:r>
            <a:r>
              <a:rPr lang="ar-SA" sz="2400" dirty="0" smtClean="0">
                <a:latin typeface="Times New Roman"/>
                <a:ea typeface="Times New Roman"/>
                <a:cs typeface="Times New Roman"/>
              </a:rPr>
              <a:t>27◦</a:t>
            </a:r>
            <a:r>
              <a:rPr lang="ar-SA" sz="2400" dirty="0">
                <a:latin typeface="Times New Roman"/>
                <a:ea typeface="Times New Roman"/>
                <a:cs typeface="Times New Roman"/>
              </a:rPr>
              <a:t>م وانخفاض </a:t>
            </a:r>
            <a:r>
              <a:rPr lang="ar-SA" sz="2400" dirty="0" smtClean="0">
                <a:latin typeface="Times New Roman"/>
                <a:ea typeface="Times New Roman"/>
                <a:cs typeface="Times New Roman"/>
              </a:rPr>
              <a:t>درجة </a:t>
            </a:r>
            <a:r>
              <a:rPr lang="ar-IQ" sz="2400" dirty="0" smtClean="0">
                <a:latin typeface="Times New Roman"/>
                <a:ea typeface="Times New Roman"/>
                <a:cs typeface="Times New Roman"/>
              </a:rPr>
              <a:t> </a:t>
            </a:r>
            <a:r>
              <a:rPr lang="ar-SA" sz="2400" dirty="0" smtClean="0">
                <a:latin typeface="Times New Roman"/>
                <a:ea typeface="Times New Roman"/>
                <a:cs typeface="Times New Roman"/>
              </a:rPr>
              <a:t>الحرارة </a:t>
            </a:r>
            <a:r>
              <a:rPr lang="ar-SA" sz="2400" dirty="0">
                <a:latin typeface="Times New Roman"/>
                <a:ea typeface="Times New Roman"/>
                <a:cs typeface="Times New Roman"/>
              </a:rPr>
              <a:t>اثناء النضج يهيىء فترة اطول لتكوين البذور فيزداد المحصول وعلى العكس من ذلك اذا ارتفعت درجة الحرارة قل المحصول وتدهورت صفاته, </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اما </a:t>
            </a:r>
            <a:r>
              <a:rPr lang="ar-SA" sz="2400" dirty="0">
                <a:latin typeface="Times New Roman"/>
                <a:ea typeface="Times New Roman"/>
                <a:cs typeface="Times New Roman"/>
              </a:rPr>
              <a:t>نقص المحصول فيرجع الى نقص عدد القرون في النبات الواحد وصغر </a:t>
            </a:r>
            <a:r>
              <a:rPr lang="ar-SA" sz="2400" dirty="0" smtClean="0">
                <a:latin typeface="Times New Roman"/>
                <a:ea typeface="Times New Roman"/>
                <a:cs typeface="Times New Roman"/>
              </a:rPr>
              <a:t>حجمها,</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يستدل </a:t>
            </a:r>
            <a:r>
              <a:rPr lang="ar-SA" sz="2400" dirty="0">
                <a:latin typeface="Times New Roman"/>
                <a:ea typeface="Times New Roman"/>
                <a:cs typeface="Times New Roman"/>
              </a:rPr>
              <a:t>على درجة الحرارة المثلى لنمو النبات من استطالة الساق إذ وجد انها تختلف حسب نوع النبات وتنخفض كلما تقدم بالعمر</a:t>
            </a:r>
            <a:r>
              <a:rPr lang="ar-SA" sz="2400" dirty="0" smtClean="0">
                <a:latin typeface="Times New Roman"/>
                <a:ea typeface="Times New Roman"/>
                <a:cs typeface="Times New Roman"/>
              </a:rPr>
              <a:t>,</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 </a:t>
            </a:r>
            <a:r>
              <a:rPr lang="ar-SA" sz="2400" dirty="0">
                <a:latin typeface="Times New Roman"/>
                <a:ea typeface="Times New Roman"/>
                <a:cs typeface="Times New Roman"/>
              </a:rPr>
              <a:t>في احدى الدراسات وجد ان الدرجة المثلى للبزاليا 26 م° بعد 9 ايام من الانبات وانخفضت الى 17 م</a:t>
            </a:r>
            <a:r>
              <a:rPr lang="en-US" sz="2400" dirty="0">
                <a:latin typeface="Times New Roman"/>
                <a:ea typeface="Times New Roman"/>
                <a:cs typeface="Times New Roman"/>
                <a:sym typeface="Symbol"/>
              </a:rPr>
              <a:t></a:t>
            </a:r>
            <a:r>
              <a:rPr lang="ar-SA" sz="2400" dirty="0">
                <a:latin typeface="Times New Roman"/>
                <a:ea typeface="Times New Roman"/>
                <a:cs typeface="Times New Roman"/>
              </a:rPr>
              <a:t> بعد حوالي 27 يوما″ من الانبات ثم الى 14م</a:t>
            </a:r>
            <a:r>
              <a:rPr lang="en-US" sz="2400" dirty="0">
                <a:latin typeface="Times New Roman"/>
                <a:ea typeface="Times New Roman"/>
                <a:cs typeface="Times New Roman"/>
                <a:sym typeface="Symbol"/>
              </a:rPr>
              <a:t></a:t>
            </a:r>
            <a:r>
              <a:rPr lang="ar-SA" sz="2400" dirty="0">
                <a:latin typeface="Times New Roman"/>
                <a:ea typeface="Times New Roman"/>
                <a:cs typeface="Times New Roman"/>
              </a:rPr>
              <a:t> بعد 40 يوما″ من الانبات فهي تنخفض كلما تقدم النبات بالعمر لأن النبات يحتاج الى برودة </a:t>
            </a:r>
            <a:r>
              <a:rPr lang="ar-SA" sz="2400" dirty="0" smtClean="0">
                <a:latin typeface="Times New Roman"/>
                <a:ea typeface="Times New Roman"/>
                <a:cs typeface="Times New Roman"/>
              </a:rPr>
              <a:t>اكثر</a:t>
            </a:r>
            <a:r>
              <a:rPr lang="ar-IQ" sz="2400" dirty="0" smtClean="0">
                <a:latin typeface="Times New Roman"/>
                <a:ea typeface="Times New Roman"/>
                <a:cs typeface="Times New Roman"/>
              </a:rPr>
              <a:t>.</a:t>
            </a:r>
          </a:p>
          <a:p>
            <a:pPr marL="0" indent="0" algn="r">
              <a:buNone/>
            </a:pPr>
            <a:endParaRPr lang="en-US" sz="2400" dirty="0"/>
          </a:p>
        </p:txBody>
      </p:sp>
    </p:spTree>
    <p:extLst>
      <p:ext uri="{BB962C8B-B14F-4D97-AF65-F5344CB8AC3E}">
        <p14:creationId xmlns:p14="http://schemas.microsoft.com/office/powerpoint/2010/main" val="363508207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a:t>
            </a:r>
          </a:p>
        </p:txBody>
      </p:sp>
      <p:sp>
        <p:nvSpPr>
          <p:cNvPr id="3" name="Content Placeholder 2"/>
          <p:cNvSpPr>
            <a:spLocks noGrp="1"/>
          </p:cNvSpPr>
          <p:nvPr>
            <p:ph idx="1"/>
          </p:nvPr>
        </p:nvSpPr>
        <p:spPr>
          <a:xfrm>
            <a:off x="457200" y="304800"/>
            <a:ext cx="8229600" cy="6324600"/>
          </a:xfrm>
        </p:spPr>
        <p:txBody>
          <a:bodyPr>
            <a:noAutofit/>
          </a:bodyPr>
          <a:lstStyle/>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تحتاج </a:t>
            </a:r>
            <a:r>
              <a:rPr lang="ar-SA" sz="2400" dirty="0">
                <a:latin typeface="Times New Roman"/>
                <a:ea typeface="Times New Roman"/>
                <a:cs typeface="Times New Roman"/>
              </a:rPr>
              <a:t>البزاليا الى الضوء ويقل حاصلها عند الزراعة في مكان مظلل, </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وهناك </a:t>
            </a:r>
            <a:r>
              <a:rPr lang="ar-SA" sz="2400" dirty="0">
                <a:latin typeface="Times New Roman"/>
                <a:ea typeface="Times New Roman"/>
                <a:cs typeface="Times New Roman"/>
              </a:rPr>
              <a:t>تفاوت بين الاصناف من حيث احتياجاتها للمدة الضوئية إذ توجد اصناف ذات فترة نمو خضري طويل واصناف اخرى بالعكس وعلى هذا الاساس يمكن اختيار الاصناف الملائمة للمناطق الزراعية حسب متطلباتها للمدة الضوئية</a:t>
            </a:r>
            <a:r>
              <a:rPr lang="ar-SA" sz="2400" dirty="0" smtClean="0">
                <a:latin typeface="Times New Roman"/>
                <a:ea typeface="Times New Roman"/>
                <a:cs typeface="Times New Roman"/>
              </a:rPr>
              <a:t>,</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 </a:t>
            </a:r>
            <a:r>
              <a:rPr lang="ar-SA" sz="2400" dirty="0">
                <a:latin typeface="Times New Roman"/>
                <a:ea typeface="Times New Roman"/>
                <a:cs typeface="Times New Roman"/>
              </a:rPr>
              <a:t>الا نها تعد من النباتات المحايدة لطول الفترة الضوئية على الرغم من الاسراع بالإزهار في النهار </a:t>
            </a:r>
            <a:r>
              <a:rPr lang="ar-SA" sz="2400" dirty="0" smtClean="0">
                <a:latin typeface="Times New Roman"/>
                <a:ea typeface="Times New Roman"/>
                <a:cs typeface="Times New Roman"/>
              </a:rPr>
              <a:t>الطويل</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a:t>
            </a:r>
            <a:endParaRPr lang="ar-IQ" sz="2400" dirty="0" smtClean="0">
              <a:latin typeface="Times New Roman"/>
              <a:ea typeface="Times New Roman"/>
              <a:cs typeface="Times New Roman"/>
            </a:endParaRPr>
          </a:p>
          <a:p>
            <a:pPr marL="185738" marR="0" indent="-185738" algn="just" rtl="1">
              <a:lnSpc>
                <a:spcPct val="150000"/>
              </a:lnSpc>
              <a:spcBef>
                <a:spcPts val="0"/>
              </a:spcBef>
              <a:spcAft>
                <a:spcPts val="0"/>
              </a:spcAft>
            </a:pPr>
            <a:r>
              <a:rPr lang="ar-SA" sz="2400" dirty="0" smtClean="0">
                <a:latin typeface="Times New Roman"/>
                <a:ea typeface="Times New Roman"/>
                <a:cs typeface="Times New Roman"/>
              </a:rPr>
              <a:t>يكون </a:t>
            </a:r>
            <a:r>
              <a:rPr lang="ar-SA" sz="2400" dirty="0">
                <a:latin typeface="Times New Roman"/>
                <a:ea typeface="Times New Roman"/>
                <a:cs typeface="Times New Roman"/>
              </a:rPr>
              <a:t>التلقيح ذاتي في اغلب الاحوال وذلك لانتشار حبوب اللقاح قبل تفتح الزهرة وان التلقيح الخلطي نادرا ما يحدث وتظل نباتات البزاليا قادرة على الازهار لمدة 2 – 3 أشهر ويختلف ذلك باختلاف الاصناف ودرجات الحرارة. </a:t>
            </a:r>
            <a:r>
              <a:rPr lang="ar-IQ" sz="2400" dirty="0" smtClean="0">
                <a:latin typeface="Times New Roman"/>
                <a:ea typeface="Times New Roman"/>
                <a:cs typeface="Times New Roman"/>
              </a:rPr>
              <a:t>............ يتبع</a:t>
            </a:r>
            <a:endParaRPr lang="en-US" sz="2400" dirty="0">
              <a:latin typeface="Times New Roman"/>
              <a:ea typeface="Times New Roman"/>
            </a:endParaRPr>
          </a:p>
          <a:p>
            <a:pPr algn="r"/>
            <a:endParaRPr lang="en-US" sz="2400" dirty="0"/>
          </a:p>
        </p:txBody>
      </p:sp>
    </p:spTree>
    <p:extLst>
      <p:ext uri="{BB962C8B-B14F-4D97-AF65-F5344CB8AC3E}">
        <p14:creationId xmlns:p14="http://schemas.microsoft.com/office/powerpoint/2010/main" val="43762044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spcBef>
                <a:spcPts val="0"/>
              </a:spcBef>
              <a:buFont typeface="Wingdings" panose="05000000000000000000" pitchFamily="2" charset="2"/>
              <a:buChar char="Ø"/>
            </a:pPr>
            <a:endParaRPr lang="en-US" sz="2400" b="1" dirty="0" smtClean="0">
              <a:solidFill>
                <a:srgbClr val="C00000"/>
              </a:solidFill>
              <a:latin typeface="Times New Roman"/>
              <a:ea typeface="Times New Roman"/>
              <a:cs typeface="+mj-cs"/>
            </a:endParaRPr>
          </a:p>
          <a:p>
            <a:pPr lvl="0" algn="just" rtl="1">
              <a:spcBef>
                <a:spcPts val="0"/>
              </a:spcBef>
              <a:buFont typeface="Wingdings" panose="05000000000000000000" pitchFamily="2" charset="2"/>
              <a:buChar char="Ø"/>
            </a:pPr>
            <a:endParaRPr lang="en-US" sz="2400" b="1" dirty="0">
              <a:solidFill>
                <a:srgbClr val="C00000"/>
              </a:solidFill>
              <a:latin typeface="Times New Roman"/>
              <a:ea typeface="Times New Roman"/>
              <a:cs typeface="+mj-cs"/>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mj-cs"/>
              </a:rPr>
              <a:t>التربة </a:t>
            </a:r>
            <a:r>
              <a:rPr lang="ar-SA" sz="2400" b="1" dirty="0">
                <a:solidFill>
                  <a:srgbClr val="C00000"/>
                </a:solidFill>
                <a:latin typeface="Times New Roman"/>
                <a:ea typeface="Times New Roman"/>
                <a:cs typeface="+mj-cs"/>
              </a:rPr>
              <a:t>المناسبة </a:t>
            </a:r>
            <a:endParaRPr lang="en-US" sz="2400" dirty="0">
              <a:solidFill>
                <a:srgbClr val="C00000"/>
              </a:solidFill>
              <a:latin typeface="Times New Roman"/>
              <a:ea typeface="Times New Roman"/>
              <a:cs typeface="+mj-cs"/>
            </a:endParaRPr>
          </a:p>
          <a:p>
            <a:pPr marL="271463" indent="-271463" algn="just" rtl="1">
              <a:buFont typeface="Wingdings"/>
              <a:buChar char="§"/>
            </a:pPr>
            <a:r>
              <a:rPr lang="ar-IQ" sz="2400" dirty="0" smtClean="0">
                <a:latin typeface="Times New Roman"/>
                <a:cs typeface="+mj-cs"/>
              </a:rPr>
              <a:t> </a:t>
            </a:r>
            <a:r>
              <a:rPr lang="ar-SA" sz="2400" dirty="0" smtClean="0">
                <a:latin typeface="Times New Roman"/>
                <a:cs typeface="+mj-cs"/>
              </a:rPr>
              <a:t>تزرع </a:t>
            </a:r>
            <a:r>
              <a:rPr lang="ar-SA" sz="2400" dirty="0">
                <a:latin typeface="Times New Roman"/>
                <a:cs typeface="+mj-cs"/>
              </a:rPr>
              <a:t>البزاليا في جميع انواع الترب وافضلها المزيجية الثقيلة التي يكون الـ </a:t>
            </a:r>
            <a:r>
              <a:rPr lang="en-US" sz="2400" dirty="0">
                <a:latin typeface="Times New Roman"/>
                <a:cs typeface="+mj-cs"/>
              </a:rPr>
              <a:t>pH</a:t>
            </a:r>
            <a:r>
              <a:rPr lang="ar-SA" sz="2400" dirty="0">
                <a:latin typeface="Times New Roman"/>
                <a:cs typeface="+mj-cs"/>
              </a:rPr>
              <a:t> فيها 5.5 – 6.7 , </a:t>
            </a:r>
            <a:endParaRPr lang="ar-IQ" sz="2400" dirty="0" smtClean="0">
              <a:latin typeface="Times New Roman"/>
              <a:cs typeface="+mj-cs"/>
            </a:endParaRPr>
          </a:p>
          <a:p>
            <a:pPr marL="271463" indent="-271463" algn="just" rtl="1">
              <a:buFont typeface="Wingdings"/>
              <a:buChar char="§"/>
            </a:pPr>
            <a:r>
              <a:rPr lang="ar-SA" sz="2400" dirty="0" smtClean="0">
                <a:latin typeface="Times New Roman"/>
                <a:cs typeface="+mj-cs"/>
              </a:rPr>
              <a:t>ويمكن </a:t>
            </a:r>
            <a:r>
              <a:rPr lang="ar-SA" sz="2400" dirty="0">
                <a:latin typeface="Times New Roman"/>
                <a:cs typeface="+mj-cs"/>
              </a:rPr>
              <a:t>زراعتها  في الترب الرملية الخفيفة الا ان المحصول ينضج مبكرا″ ويكون قليلا</a:t>
            </a:r>
            <a:r>
              <a:rPr lang="ar-SA" sz="2400" dirty="0" smtClean="0">
                <a:latin typeface="Times New Roman"/>
                <a:cs typeface="+mj-cs"/>
              </a:rPr>
              <a:t>″</a:t>
            </a:r>
            <a:r>
              <a:rPr lang="ar-IQ" sz="2400" dirty="0" smtClean="0">
                <a:latin typeface="Times New Roman"/>
                <a:cs typeface="+mj-cs"/>
              </a:rPr>
              <a:t>،</a:t>
            </a:r>
            <a:r>
              <a:rPr lang="ar-SA" sz="2400" dirty="0" smtClean="0">
                <a:latin typeface="Times New Roman"/>
                <a:cs typeface="+mj-cs"/>
              </a:rPr>
              <a:t> </a:t>
            </a:r>
            <a:endParaRPr lang="ar-IQ" sz="2400" dirty="0" smtClean="0">
              <a:latin typeface="Times New Roman"/>
              <a:cs typeface="+mj-cs"/>
            </a:endParaRPr>
          </a:p>
          <a:p>
            <a:pPr marL="271463" indent="-271463" algn="just" rtl="1">
              <a:buFont typeface="Wingdings"/>
              <a:buChar char="§"/>
            </a:pPr>
            <a:r>
              <a:rPr lang="ar-SA" sz="2400" dirty="0" smtClean="0">
                <a:latin typeface="Times New Roman"/>
                <a:cs typeface="+mj-cs"/>
              </a:rPr>
              <a:t>يفضل </a:t>
            </a:r>
            <a:r>
              <a:rPr lang="ar-SA" sz="2400" dirty="0">
                <a:latin typeface="Times New Roman"/>
                <a:cs typeface="+mj-cs"/>
              </a:rPr>
              <a:t>في حالة استعمال ارض معينة للزراعة استعمال دورة ثلاثية اي تزرع البزاليا مرة واحدة فيها كل ثلاث سنوات تجنبا لتعرضها للاصابة التي تكمن مسبباتها في </a:t>
            </a:r>
            <a:r>
              <a:rPr lang="ar-SA" sz="2400" dirty="0" smtClean="0">
                <a:latin typeface="Times New Roman"/>
                <a:cs typeface="+mj-cs"/>
              </a:rPr>
              <a:t>التربة</a:t>
            </a:r>
            <a:r>
              <a:rPr lang="ar-IQ" sz="2400" dirty="0" smtClean="0">
                <a:latin typeface="Times New Roman"/>
                <a:cs typeface="+mj-cs"/>
              </a:rPr>
              <a:t>،</a:t>
            </a:r>
            <a:r>
              <a:rPr lang="ar-SA" sz="2400" dirty="0" smtClean="0">
                <a:latin typeface="Times New Roman"/>
                <a:cs typeface="+mj-cs"/>
              </a:rPr>
              <a:t> </a:t>
            </a:r>
            <a:endParaRPr lang="ar-IQ" sz="2400" dirty="0" smtClean="0">
              <a:latin typeface="Times New Roman"/>
              <a:cs typeface="+mj-cs"/>
            </a:endParaRPr>
          </a:p>
          <a:p>
            <a:pPr marL="271463" indent="-271463" algn="just" rtl="1">
              <a:buFont typeface="Wingdings"/>
              <a:buChar char="§"/>
            </a:pPr>
            <a:r>
              <a:rPr lang="ar-SA" sz="2400" dirty="0" smtClean="0">
                <a:latin typeface="Times New Roman"/>
                <a:cs typeface="+mj-cs"/>
              </a:rPr>
              <a:t>ولا </a:t>
            </a:r>
            <a:r>
              <a:rPr lang="ar-SA" sz="2400" dirty="0">
                <a:latin typeface="Times New Roman"/>
                <a:cs typeface="+mj-cs"/>
              </a:rPr>
              <a:t>يفضل زراعتها في الاراضي الموبؤة بطفيل الهالوك. </a:t>
            </a:r>
            <a:r>
              <a:rPr lang="ar-IQ" sz="2400" dirty="0" smtClean="0">
                <a:latin typeface="Times New Roman"/>
                <a:cs typeface="+mj-cs"/>
              </a:rPr>
              <a:t>............ يتبع</a:t>
            </a:r>
            <a:endParaRPr lang="en-US" sz="2400" dirty="0">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377883211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spcBef>
                <a:spcPts val="0"/>
              </a:spcBef>
              <a:buFont typeface="Wingdings" panose="05000000000000000000" pitchFamily="2" charset="2"/>
              <a:buChar char="Ø"/>
            </a:pPr>
            <a:endParaRPr lang="en-US"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endParaRPr lang="en-US" sz="2400" b="1" dirty="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مواعيد </a:t>
            </a:r>
            <a:r>
              <a:rPr lang="ar-SA" sz="2400" b="1" dirty="0">
                <a:solidFill>
                  <a:srgbClr val="C00000"/>
                </a:solidFill>
                <a:latin typeface="Times New Roman"/>
                <a:ea typeface="Times New Roman"/>
                <a:cs typeface="Times New Roman"/>
              </a:rPr>
              <a:t>الزراعة </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تزرع </a:t>
            </a:r>
            <a:r>
              <a:rPr lang="ar-SA" sz="2400" dirty="0">
                <a:latin typeface="Times New Roman"/>
                <a:ea typeface="Times New Roman"/>
                <a:cs typeface="Times New Roman"/>
              </a:rPr>
              <a:t>البزاليا بصورة عامة للفترة من ايلول الى شباط ويتأثر موعد الزراعة بالصنف والظروف الجوية السائدة في المنطقة والغرض من الزراعة سواء لإنتاج البذور الخضراء أو الجافة</a:t>
            </a:r>
            <a:r>
              <a:rPr lang="ar-SA" sz="2400" dirty="0" smtClean="0">
                <a:latin typeface="Times New Roman"/>
                <a:ea typeface="Times New Roman"/>
                <a:cs typeface="Times New Roman"/>
              </a:rPr>
              <a:t>,</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والمتبع ان تزرع البذور مباشرة في الحقل خلال شهر ايلول وتشرين الاول بالنسبة للاصناف الطويلة النمو وتزرع الاصناف المتوسطة والقصيرة خلال شهري تشرين الثاني وكانون </a:t>
            </a:r>
            <a:r>
              <a:rPr lang="ar-SA" sz="2400" dirty="0" smtClean="0">
                <a:latin typeface="Times New Roman"/>
                <a:ea typeface="Times New Roman"/>
                <a:cs typeface="Times New Roman"/>
              </a:rPr>
              <a:t>الاول</a:t>
            </a:r>
            <a:r>
              <a:rPr lang="ar-IQ" sz="2400" dirty="0" smtClean="0">
                <a:latin typeface="Times New Roman"/>
                <a:ea typeface="Times New Roman"/>
                <a:cs typeface="Times New Roman"/>
              </a:rPr>
              <a:t>،</a:t>
            </a:r>
          </a:p>
          <a:p>
            <a:pPr marR="0" algn="just" rtl="1">
              <a:spcBef>
                <a:spcPts val="0"/>
              </a:spcBef>
              <a:spcAft>
                <a:spcPts val="0"/>
              </a:spcAft>
              <a:buFont typeface="Wingdings"/>
              <a:buChar char="§"/>
            </a:pPr>
            <a:r>
              <a:rPr lang="ar-IQ" sz="2400" dirty="0" smtClean="0">
                <a:latin typeface="Times New Roman"/>
                <a:ea typeface="Times New Roman"/>
                <a:cs typeface="Times New Roman"/>
              </a:rPr>
              <a:t> </a:t>
            </a:r>
            <a:r>
              <a:rPr lang="ar-SA" sz="2400" dirty="0" smtClean="0">
                <a:latin typeface="Times New Roman"/>
                <a:ea typeface="Times New Roman"/>
                <a:cs typeface="Times New Roman"/>
              </a:rPr>
              <a:t>تفضل </a:t>
            </a:r>
            <a:r>
              <a:rPr lang="ar-SA" sz="2400" dirty="0">
                <a:latin typeface="Times New Roman"/>
                <a:ea typeface="Times New Roman"/>
                <a:cs typeface="Times New Roman"/>
              </a:rPr>
              <a:t>الزراعة المبكرة بالنسبة للاصناف الطويلة لانها تحتاج الى موسم نمو طويل فتزرع خلال شهر ايلول وذلك لتكوين نمو خضري </a:t>
            </a:r>
            <a:r>
              <a:rPr lang="ar-SA" sz="2400" dirty="0" smtClean="0">
                <a:latin typeface="Times New Roman"/>
                <a:ea typeface="Times New Roman"/>
                <a:cs typeface="Times New Roman"/>
              </a:rPr>
              <a:t>جيد</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اما اذا كان جو المنطقة حارا فتتاخر الزراعة حتى شهر شباط</a:t>
            </a:r>
            <a:r>
              <a:rPr lang="ar-IQ" sz="2400" dirty="0" smtClean="0">
                <a:latin typeface="Times New Roman"/>
                <a:ea typeface="Times New Roman"/>
                <a:cs typeface="Times New Roman"/>
              </a:rPr>
              <a:t> ،</a:t>
            </a:r>
          </a:p>
          <a:p>
            <a:pPr marR="0" algn="just" rtl="1">
              <a:spcBef>
                <a:spcPts val="0"/>
              </a:spcBef>
              <a:spcAft>
                <a:spcPts val="0"/>
              </a:spcAft>
              <a:buFont typeface="Wingdings"/>
              <a:buChar char="§"/>
            </a:pPr>
            <a:r>
              <a:rPr lang="ar-SA" sz="2400" dirty="0" smtClean="0">
                <a:latin typeface="Times New Roman"/>
                <a:ea typeface="Times New Roman"/>
                <a:cs typeface="Times New Roman"/>
              </a:rPr>
              <a:t> افضل موعد لزراعة البزاليا متوسطة الطول هو اوائل تشرين الاول حتى منتصف تشرين الثاني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اما بالنسبة للاصناف القصيرة فتزرع من اوائل تشرين الثاني الى منتصف كانون الاول وذلك لكي يحصل النبات على درجة الحرارة المخفضة بعد 8 – 9 ايام من زراعته.</a:t>
            </a:r>
            <a:r>
              <a:rPr lang="ar-SA" sz="2400" b="1" dirty="0" smtClean="0">
                <a:latin typeface="Times New Roman"/>
                <a:ea typeface="Times New Roman"/>
                <a:cs typeface="Times New Roman"/>
              </a:rPr>
              <a:t> </a:t>
            </a:r>
            <a:r>
              <a:rPr lang="ar-IQ" sz="2400" dirty="0" smtClean="0">
                <a:latin typeface="Times New Roman"/>
                <a:ea typeface="Times New Roman"/>
                <a:cs typeface="Times New Roman"/>
              </a:rPr>
              <a:t>................ يتبع</a:t>
            </a:r>
            <a:endParaRPr lang="en-US" sz="2400" dirty="0" smtClean="0">
              <a:latin typeface="Times New Roman"/>
              <a:ea typeface="Times New Roman"/>
            </a:endParaRPr>
          </a:p>
          <a:p>
            <a:pPr algn="r"/>
            <a:endParaRPr lang="en-US" sz="2400" dirty="0"/>
          </a:p>
        </p:txBody>
      </p:sp>
    </p:spTree>
    <p:extLst>
      <p:ext uri="{BB962C8B-B14F-4D97-AF65-F5344CB8AC3E}">
        <p14:creationId xmlns:p14="http://schemas.microsoft.com/office/powerpoint/2010/main" val="43642316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fontScale="92500"/>
          </a:bodyPr>
          <a:lstStyle/>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mj-cs"/>
              </a:rPr>
              <a:t>كمية التقاوي</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SA" sz="2400" dirty="0" smtClean="0">
                <a:latin typeface="Times New Roman"/>
                <a:cs typeface="+mj-cs"/>
              </a:rPr>
              <a:t>تتراوح </a:t>
            </a:r>
            <a:r>
              <a:rPr lang="ar-SA" sz="2400" dirty="0">
                <a:latin typeface="Times New Roman"/>
                <a:cs typeface="+mj-cs"/>
              </a:rPr>
              <a:t>كمية التقاوي للاصناف الطويلة 6 – 9 كغم دونم</a:t>
            </a:r>
            <a:r>
              <a:rPr lang="ar-SA" sz="2400" baseline="30000" dirty="0">
                <a:latin typeface="Times New Roman"/>
                <a:cs typeface="+mj-cs"/>
              </a:rPr>
              <a:t>-1</a:t>
            </a:r>
            <a:r>
              <a:rPr lang="ar-SA" sz="2400" dirty="0">
                <a:latin typeface="Times New Roman"/>
                <a:cs typeface="+mj-cs"/>
              </a:rPr>
              <a:t> في حالة الزراعة على جهة واحدة من المرز و 12 – 15 كغم دونم</a:t>
            </a:r>
            <a:r>
              <a:rPr lang="ar-SA" sz="2400" baseline="30000" dirty="0">
                <a:latin typeface="Times New Roman"/>
                <a:cs typeface="+mj-cs"/>
              </a:rPr>
              <a:t>-1</a:t>
            </a:r>
            <a:r>
              <a:rPr lang="ar-SA" sz="2400" dirty="0">
                <a:latin typeface="Times New Roman"/>
                <a:cs typeface="+mj-cs"/>
              </a:rPr>
              <a:t> على الجهتين اما الاصناف المتوسطة والقصيرة  10 – 12 كغم من جهة و 17 – 20 كغم من جهتي المرز.</a:t>
            </a:r>
            <a:endParaRPr lang="en-US" sz="2400" dirty="0">
              <a:cs typeface="+mj-cs"/>
            </a:endParaRPr>
          </a:p>
          <a:p>
            <a:pPr marL="0" indent="0" algn="just" rtl="1">
              <a:lnSpc>
                <a:spcPct val="150000"/>
              </a:lnSpc>
              <a:buNone/>
              <a:tabLst>
                <a:tab pos="1778635" algn="l"/>
              </a:tabLst>
            </a:pPr>
            <a:endParaRPr lang="en-US" sz="2400" dirty="0">
              <a:cs typeface="+mj-cs"/>
            </a:endParaRPr>
          </a:p>
          <a:p>
            <a:pPr lvl="0" algn="just" rtl="1">
              <a:lnSpc>
                <a:spcPct val="15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اعداد الارض للزراعة </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SA" sz="2400" dirty="0" smtClean="0">
                <a:latin typeface="Times New Roman"/>
                <a:cs typeface="+mj-cs"/>
              </a:rPr>
              <a:t>تحرث </a:t>
            </a:r>
            <a:r>
              <a:rPr lang="ar-SA" sz="2400" dirty="0">
                <a:latin typeface="Times New Roman"/>
                <a:cs typeface="+mj-cs"/>
              </a:rPr>
              <a:t>الارض مرتين على الاقل وتسمد بالسماد الحيواني اعتمادا على نوع </a:t>
            </a:r>
            <a:r>
              <a:rPr lang="ar-SA" sz="2400" dirty="0" smtClean="0">
                <a:latin typeface="Times New Roman"/>
                <a:cs typeface="+mj-cs"/>
              </a:rPr>
              <a:t>التربة</a:t>
            </a:r>
            <a:r>
              <a:rPr lang="ar-IQ" sz="2400" dirty="0" smtClean="0">
                <a:latin typeface="Times New Roman"/>
                <a:cs typeface="+mj-cs"/>
              </a:rPr>
              <a:t>،</a:t>
            </a:r>
            <a:r>
              <a:rPr lang="ar-SA" sz="2400" dirty="0" smtClean="0">
                <a:latin typeface="Times New Roman"/>
                <a:cs typeface="+mj-cs"/>
              </a:rPr>
              <a:t> </a:t>
            </a:r>
            <a:r>
              <a:rPr lang="ar-SA" sz="2400" dirty="0">
                <a:latin typeface="Times New Roman"/>
                <a:cs typeface="+mj-cs"/>
              </a:rPr>
              <a:t>تزرع البذور مباشرة </a:t>
            </a:r>
            <a:r>
              <a:rPr lang="ar-IQ" sz="2400" dirty="0" smtClean="0">
                <a:latin typeface="Times New Roman"/>
                <a:cs typeface="+mj-cs"/>
              </a:rPr>
              <a:t>ب</a:t>
            </a:r>
            <a:r>
              <a:rPr lang="ar-SA" sz="2400" dirty="0" smtClean="0">
                <a:latin typeface="Times New Roman"/>
                <a:cs typeface="+mj-cs"/>
              </a:rPr>
              <a:t>الحقل إما</a:t>
            </a:r>
            <a:r>
              <a:rPr lang="ar-IQ" sz="2400" dirty="0" smtClean="0">
                <a:latin typeface="Times New Roman"/>
                <a:cs typeface="+mj-cs"/>
              </a:rPr>
              <a:t> </a:t>
            </a:r>
            <a:r>
              <a:rPr lang="ar-SA" sz="2400" dirty="0">
                <a:latin typeface="Times New Roman"/>
              </a:rPr>
              <a:t>في</a:t>
            </a:r>
            <a:r>
              <a:rPr lang="ar-SA" sz="2400" dirty="0" smtClean="0">
                <a:latin typeface="Times New Roman"/>
                <a:cs typeface="+mj-cs"/>
              </a:rPr>
              <a:t> </a:t>
            </a:r>
            <a:r>
              <a:rPr lang="ar-SA" sz="2400" dirty="0">
                <a:latin typeface="Times New Roman"/>
                <a:cs typeface="+mj-cs"/>
              </a:rPr>
              <a:t>: </a:t>
            </a:r>
            <a:endParaRPr lang="en-US" sz="2400" dirty="0">
              <a:cs typeface="+mj-cs"/>
            </a:endParaRPr>
          </a:p>
          <a:p>
            <a:pPr marL="457200" indent="-457200" algn="just" rtl="1">
              <a:lnSpc>
                <a:spcPct val="150000"/>
              </a:lnSpc>
              <a:buClr>
                <a:srgbClr val="FF3399"/>
              </a:buClr>
              <a:buFont typeface="+mj-lt"/>
              <a:buAutoNum type="arabicPeriod"/>
            </a:pPr>
            <a:r>
              <a:rPr lang="ar-SA" sz="2400" dirty="0" smtClean="0">
                <a:latin typeface="Times New Roman"/>
                <a:cs typeface="+mj-cs"/>
              </a:rPr>
              <a:t>سطور </a:t>
            </a:r>
            <a:r>
              <a:rPr lang="ar-SA" sz="2400" dirty="0">
                <a:latin typeface="Times New Roman"/>
                <a:cs typeface="+mj-cs"/>
              </a:rPr>
              <a:t>على أبعاد 40 سم.</a:t>
            </a:r>
            <a:endParaRPr lang="en-US" sz="2400" dirty="0">
              <a:cs typeface="+mj-cs"/>
            </a:endParaRPr>
          </a:p>
          <a:p>
            <a:pPr marL="457200" indent="-457200" algn="just" rtl="1">
              <a:lnSpc>
                <a:spcPct val="150000"/>
              </a:lnSpc>
              <a:buClr>
                <a:srgbClr val="FF3399"/>
              </a:buClr>
              <a:buFont typeface="+mj-lt"/>
              <a:buAutoNum type="arabicPeriod"/>
            </a:pPr>
            <a:r>
              <a:rPr lang="ar-SA" sz="2400" dirty="0" smtClean="0">
                <a:latin typeface="Times New Roman"/>
                <a:cs typeface="+mj-cs"/>
              </a:rPr>
              <a:t>خطوط </a:t>
            </a:r>
            <a:r>
              <a:rPr lang="ar-SA" sz="2400" dirty="0">
                <a:latin typeface="Times New Roman"/>
                <a:cs typeface="+mj-cs"/>
              </a:rPr>
              <a:t>( مشاعيب ) بعرض 50 – 60 سم وتزرع الجور على جانب أو جانبي الخط.</a:t>
            </a:r>
            <a:endParaRPr lang="en-US" sz="2400" dirty="0">
              <a:cs typeface="+mj-cs"/>
            </a:endParaRPr>
          </a:p>
          <a:p>
            <a:pPr marL="457200" indent="-457200" algn="just" rtl="1">
              <a:lnSpc>
                <a:spcPct val="150000"/>
              </a:lnSpc>
              <a:buClr>
                <a:srgbClr val="FF3399"/>
              </a:buClr>
              <a:buFont typeface="+mj-lt"/>
              <a:buAutoNum type="arabicPeriod"/>
            </a:pPr>
            <a:r>
              <a:rPr lang="ar-SA" sz="2400" dirty="0" smtClean="0">
                <a:ea typeface="Times New Roman"/>
                <a:cs typeface="+mj-cs"/>
              </a:rPr>
              <a:t>حالة </a:t>
            </a:r>
            <a:r>
              <a:rPr lang="ar-SA" sz="2400" dirty="0">
                <a:ea typeface="Times New Roman"/>
                <a:cs typeface="+mj-cs"/>
              </a:rPr>
              <a:t>الاصناف الطويلة يكون عرض الخطوط 70 – 80 سم</a:t>
            </a:r>
            <a:r>
              <a:rPr lang="ar-SA" sz="2400" dirty="0" smtClean="0">
                <a:ea typeface="Times New Roman"/>
                <a:cs typeface="+mj-cs"/>
              </a:rPr>
              <a:t>.</a:t>
            </a:r>
            <a:endParaRPr lang="en-US" sz="2400" dirty="0">
              <a:cs typeface="+mj-cs"/>
            </a:endParaRPr>
          </a:p>
        </p:txBody>
      </p:sp>
    </p:spTree>
    <p:extLst>
      <p:ext uri="{BB962C8B-B14F-4D97-AF65-F5344CB8AC3E}">
        <p14:creationId xmlns:p14="http://schemas.microsoft.com/office/powerpoint/2010/main" val="89920436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rPr>
              <a:t>اعداد الارض للزراعة </a:t>
            </a:r>
            <a:endParaRPr lang="en-US" sz="2400" dirty="0">
              <a:solidFill>
                <a:srgbClr val="C00000"/>
              </a:solidFill>
              <a:latin typeface="Times New Roman"/>
              <a:ea typeface="Times New Roman"/>
            </a:endParaRPr>
          </a:p>
          <a:p>
            <a:pPr lvl="0" algn="just" rtl="1">
              <a:spcBef>
                <a:spcPts val="0"/>
              </a:spcBef>
              <a:buFont typeface="Wingdings" panose="05000000000000000000" pitchFamily="2" charset="2"/>
              <a:buChar char="Ø"/>
            </a:pPr>
            <a:r>
              <a:rPr lang="ar-SA" sz="2400" dirty="0" smtClean="0"/>
              <a:t>يفضل </a:t>
            </a:r>
            <a:r>
              <a:rPr lang="ar-SA" sz="2400" dirty="0"/>
              <a:t>السقي قبل الزراعة لتوفير رطوبة كافية في التربة خاصة اذا كانت  مزيجية, </a:t>
            </a:r>
            <a:endParaRPr lang="ar-IQ" sz="2400" dirty="0" smtClean="0"/>
          </a:p>
          <a:p>
            <a:pPr lvl="0" algn="just" rtl="1">
              <a:spcBef>
                <a:spcPts val="0"/>
              </a:spcBef>
              <a:buFont typeface="Wingdings" panose="05000000000000000000" pitchFamily="2" charset="2"/>
              <a:buChar char="Ø"/>
            </a:pPr>
            <a:r>
              <a:rPr lang="ar-SA" sz="2400" dirty="0" smtClean="0"/>
              <a:t>وتترك </a:t>
            </a:r>
            <a:r>
              <a:rPr lang="ar-SA" sz="2400" dirty="0"/>
              <a:t>بدون سقي اذا كانت التربة رملية</a:t>
            </a:r>
            <a:r>
              <a:rPr lang="ar-SA" sz="2400" dirty="0" smtClean="0"/>
              <a:t>،</a:t>
            </a:r>
            <a:endParaRPr lang="ar-IQ" sz="2400" dirty="0" smtClean="0"/>
          </a:p>
          <a:p>
            <a:pPr lvl="0" algn="just" rtl="1">
              <a:spcBef>
                <a:spcPts val="0"/>
              </a:spcBef>
              <a:buFont typeface="Wingdings" panose="05000000000000000000" pitchFamily="2" charset="2"/>
              <a:buChar char="Ø"/>
            </a:pPr>
            <a:r>
              <a:rPr lang="ar-SA" sz="2400" dirty="0" smtClean="0"/>
              <a:t> </a:t>
            </a:r>
            <a:r>
              <a:rPr lang="ar-SA" sz="2400" dirty="0"/>
              <a:t>تزرع البذور بعد جفاف الارض بشكل مناسب في الثلث العلوي من المرزعلى مسافة 20 – 30 سم وعمق 3 – 5 سم  تقريبا, يوضع 2 – 3 بذور في كل </a:t>
            </a:r>
            <a:r>
              <a:rPr lang="ar-SA" sz="2400" dirty="0" smtClean="0"/>
              <a:t>حفرة،</a:t>
            </a:r>
            <a:endParaRPr lang="ar-IQ" sz="2400" dirty="0" smtClean="0"/>
          </a:p>
          <a:p>
            <a:pPr lvl="0" algn="just" rtl="1">
              <a:spcBef>
                <a:spcPts val="0"/>
              </a:spcBef>
              <a:buFont typeface="Wingdings" panose="05000000000000000000" pitchFamily="2" charset="2"/>
              <a:buChar char="Ø"/>
            </a:pPr>
            <a:r>
              <a:rPr lang="ar-SA" sz="2400" dirty="0" smtClean="0"/>
              <a:t>اذا </a:t>
            </a:r>
            <a:r>
              <a:rPr lang="ar-SA" sz="2400" dirty="0"/>
              <a:t>كانت الارض غير مسقية فيجب ان تسقى بعد الزراعة مباشرة واذا كانت مسقية فيجب تركها بدون سقي الى ان تنبت البذور، </a:t>
            </a:r>
            <a:endParaRPr lang="ar-IQ" sz="2400" dirty="0" smtClean="0"/>
          </a:p>
          <a:p>
            <a:pPr lvl="0" algn="just" rtl="1">
              <a:spcBef>
                <a:spcPts val="0"/>
              </a:spcBef>
              <a:buFont typeface="Wingdings" panose="05000000000000000000" pitchFamily="2" charset="2"/>
              <a:buChar char="Ø"/>
            </a:pPr>
            <a:r>
              <a:rPr lang="ar-SA" sz="2400" dirty="0" smtClean="0"/>
              <a:t>تخف </a:t>
            </a:r>
            <a:r>
              <a:rPr lang="ar-SA" sz="2400" dirty="0"/>
              <a:t>النباتات بعد الانبات الى نبات واحد او اثنين في كل حفرة بعد ان يتكامل ظهورها فوق سطح التربة</a:t>
            </a:r>
            <a:r>
              <a:rPr lang="ar-SA" sz="2400" dirty="0" smtClean="0"/>
              <a:t>،</a:t>
            </a:r>
            <a:endParaRPr lang="ar-IQ" sz="2400" dirty="0" smtClean="0"/>
          </a:p>
          <a:p>
            <a:pPr lvl="0" algn="just" rtl="1">
              <a:spcBef>
                <a:spcPts val="0"/>
              </a:spcBef>
              <a:buFont typeface="Wingdings" panose="05000000000000000000" pitchFamily="2" charset="2"/>
              <a:buChar char="Ø"/>
            </a:pPr>
            <a:r>
              <a:rPr lang="ar-SA" sz="2400" dirty="0" smtClean="0"/>
              <a:t> </a:t>
            </a:r>
            <a:r>
              <a:rPr lang="ar-SA" sz="2400" dirty="0"/>
              <a:t>يفضل معاملة التقاوي بالمطهرات الفطرية لحمايتها من التعفن وحماية البادرات الصغيرة</a:t>
            </a:r>
            <a:r>
              <a:rPr lang="ar-SA" sz="2400" dirty="0" smtClean="0"/>
              <a:t>،</a:t>
            </a:r>
            <a:endParaRPr lang="ar-IQ" sz="2400" dirty="0" smtClean="0"/>
          </a:p>
          <a:p>
            <a:pPr lvl="0" algn="just" rtl="1">
              <a:spcBef>
                <a:spcPts val="0"/>
              </a:spcBef>
              <a:buFont typeface="Wingdings" panose="05000000000000000000" pitchFamily="2" charset="2"/>
              <a:buChar char="Ø"/>
            </a:pPr>
            <a:r>
              <a:rPr lang="ar-SA" sz="2400" dirty="0" smtClean="0"/>
              <a:t> </a:t>
            </a:r>
            <a:r>
              <a:rPr lang="ar-SA" sz="2400" dirty="0"/>
              <a:t>كما تلقح البذور ببكتريا العقد الجذرية خاصة عند الزراعة في ارض لم يسبق زراعتها بالبزاليا أو لم تزرع بها لفترة طويلة وفي هذه الحالة يجب ان لا تعامل البذور بالمطهرات. </a:t>
            </a:r>
            <a:r>
              <a:rPr lang="ar-IQ" sz="2400" dirty="0" smtClean="0"/>
              <a:t>.......................... يتبع</a:t>
            </a:r>
            <a:endParaRPr lang="en-US" sz="2400" dirty="0">
              <a:cs typeface="+mj-cs"/>
            </a:endParaRPr>
          </a:p>
        </p:txBody>
      </p:sp>
    </p:spTree>
    <p:extLst>
      <p:ext uri="{BB962C8B-B14F-4D97-AF65-F5344CB8AC3E}">
        <p14:creationId xmlns:p14="http://schemas.microsoft.com/office/powerpoint/2010/main" val="1540382689"/>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الري </a:t>
            </a:r>
            <a:endParaRPr lang="en-US" sz="2400" dirty="0">
              <a:solidFill>
                <a:srgbClr val="C00000"/>
              </a:solidFill>
              <a:latin typeface="Times New Roman"/>
              <a:ea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يتأثر </a:t>
            </a:r>
            <a:r>
              <a:rPr lang="ar-SA" sz="2400" dirty="0">
                <a:latin typeface="Times New Roman"/>
                <a:ea typeface="Times New Roman"/>
                <a:cs typeface="Times New Roman"/>
              </a:rPr>
              <a:t>الري بنوع التربة والظروف الجوية السائدة وحالة النباتات وبصورة عامة يحتاج النبات في الفترة الاولى من نموه الى فترات ري متباعدة للمساعدة على تعمق </a:t>
            </a:r>
            <a:r>
              <a:rPr lang="ar-SA" sz="2400" dirty="0" smtClean="0">
                <a:latin typeface="Times New Roman"/>
                <a:ea typeface="Times New Roman"/>
                <a:cs typeface="Times New Roman"/>
              </a:rPr>
              <a:t>الجذور</a:t>
            </a:r>
            <a:r>
              <a:rPr lang="ar-IQ" sz="2400" dirty="0" smtClean="0">
                <a:latin typeface="Times New Roman"/>
                <a:ea typeface="Times New Roman"/>
                <a:cs typeface="Times New Roman"/>
              </a:rPr>
              <a:t>،</a:t>
            </a: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كما ان الرطوبة الزائدة خاصة اذا كانت الاراضي </a:t>
            </a:r>
            <a:r>
              <a:rPr lang="ar-SA" sz="2400" dirty="0" smtClean="0">
                <a:latin typeface="Times New Roman"/>
                <a:ea typeface="Times New Roman"/>
                <a:cs typeface="Times New Roman"/>
              </a:rPr>
              <a:t>ثقيلة </a:t>
            </a:r>
            <a:r>
              <a:rPr lang="ar-SA" sz="2400" dirty="0">
                <a:latin typeface="Times New Roman"/>
                <a:ea typeface="Times New Roman"/>
                <a:cs typeface="Times New Roman"/>
              </a:rPr>
              <a:t>يمكن ان  تسبب تعفن </a:t>
            </a:r>
            <a:r>
              <a:rPr lang="ar-SA" sz="2400" dirty="0" smtClean="0">
                <a:latin typeface="Times New Roman"/>
                <a:ea typeface="Times New Roman"/>
                <a:cs typeface="Times New Roman"/>
              </a:rPr>
              <a:t>الجذور</a:t>
            </a:r>
            <a:r>
              <a:rPr lang="ar-IQ" sz="2400" dirty="0" smtClean="0">
                <a:latin typeface="Times New Roman"/>
                <a:ea typeface="Times New Roman"/>
                <a:cs typeface="Times New Roman"/>
              </a:rPr>
              <a:t>،</a:t>
            </a: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واذا كانت الحرارة مرتفعة تقل الفترة بين رية واخرى ويمكن ان تكون الفترات كل 25 – 30 </a:t>
            </a:r>
            <a:r>
              <a:rPr lang="ar-SA" sz="2400" dirty="0" smtClean="0">
                <a:latin typeface="Times New Roman"/>
                <a:ea typeface="Times New Roman"/>
                <a:cs typeface="Times New Roman"/>
              </a:rPr>
              <a:t>يوما</a:t>
            </a:r>
            <a:r>
              <a:rPr lang="ar-IQ" sz="2400" dirty="0" smtClean="0">
                <a:latin typeface="Times New Roman"/>
                <a:ea typeface="Times New Roman"/>
                <a:cs typeface="Times New Roman"/>
              </a:rPr>
              <a:t>.</a:t>
            </a: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يجب </a:t>
            </a:r>
            <a:r>
              <a:rPr lang="ar-SA" sz="2400" dirty="0">
                <a:latin typeface="Times New Roman"/>
                <a:ea typeface="Times New Roman"/>
                <a:cs typeface="Times New Roman"/>
              </a:rPr>
              <a:t>ان يقلل الماء اثناء التزهير </a:t>
            </a:r>
            <a:r>
              <a:rPr lang="ar-SA" sz="2400" dirty="0" smtClean="0">
                <a:latin typeface="Times New Roman"/>
                <a:ea typeface="Times New Roman"/>
                <a:cs typeface="Times New Roman"/>
              </a:rPr>
              <a:t>لكي </a:t>
            </a:r>
            <a:r>
              <a:rPr lang="ar-SA" sz="2400" dirty="0">
                <a:latin typeface="Times New Roman"/>
                <a:ea typeface="Times New Roman"/>
                <a:cs typeface="Times New Roman"/>
              </a:rPr>
              <a:t>لا تتساقط الازهار وتصل الفترة بعد تكامل الازهار الى 14 يوم لغاية اذار ثم تروى اسبوعيا في شهر </a:t>
            </a:r>
            <a:r>
              <a:rPr lang="ar-SA" sz="2400" dirty="0" smtClean="0">
                <a:latin typeface="Times New Roman"/>
                <a:ea typeface="Times New Roman"/>
                <a:cs typeface="Times New Roman"/>
              </a:rPr>
              <a:t>نيسان</a:t>
            </a:r>
            <a:r>
              <a:rPr lang="ar-IQ" sz="2400" dirty="0" smtClean="0">
                <a:latin typeface="Times New Roman"/>
                <a:ea typeface="Times New Roman"/>
                <a:cs typeface="Times New Roman"/>
              </a:rPr>
              <a:t>،</a:t>
            </a: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وتعد البزاليا من النباتات الحساسة للماء لذلك يجب عدم تعطيشها لان العطش يؤدي الى ضعف النباتات وقلة </a:t>
            </a:r>
            <a:r>
              <a:rPr lang="ar-SA" sz="2400" dirty="0" smtClean="0">
                <a:latin typeface="Times New Roman"/>
                <a:ea typeface="Times New Roman"/>
                <a:cs typeface="Times New Roman"/>
              </a:rPr>
              <a:t>الحاصل</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كما </a:t>
            </a:r>
            <a:r>
              <a:rPr lang="ar-SA" sz="2400" dirty="0">
                <a:latin typeface="Times New Roman"/>
                <a:ea typeface="Times New Roman"/>
                <a:cs typeface="Times New Roman"/>
              </a:rPr>
              <a:t>يجب عدم غمر الخطوط بالماء لان ذلك يؤثر على النباتات ويصبح لونها اصفر. </a:t>
            </a:r>
            <a:endParaRPr lang="ar-IQ" sz="2400" dirty="0" smtClean="0">
              <a:latin typeface="Times New Roman"/>
              <a:ea typeface="Times New Roman"/>
              <a:cs typeface="Times New Roman"/>
            </a:endParaRPr>
          </a:p>
          <a:p>
            <a:pPr marL="0" indent="0" algn="r">
              <a:buNone/>
            </a:pPr>
            <a:r>
              <a:rPr lang="ar-IQ" sz="2400" dirty="0" smtClean="0"/>
              <a:t>......................................... يتبع</a:t>
            </a:r>
            <a:endParaRPr lang="en-US" sz="2400" dirty="0"/>
          </a:p>
        </p:txBody>
      </p:sp>
    </p:spTree>
    <p:extLst>
      <p:ext uri="{BB962C8B-B14F-4D97-AF65-F5344CB8AC3E}">
        <p14:creationId xmlns:p14="http://schemas.microsoft.com/office/powerpoint/2010/main" val="13307434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mj-cs"/>
              </a:rPr>
              <a:t>الترقيع</a:t>
            </a:r>
            <a:r>
              <a:rPr lang="ar-IQ" sz="2400" b="1" dirty="0" smtClean="0">
                <a:solidFill>
                  <a:srgbClr val="C00000"/>
                </a:solidFill>
                <a:latin typeface="Times New Roman"/>
                <a:ea typeface="Times New Roman"/>
                <a:cs typeface="+mj-cs"/>
              </a:rPr>
              <a:t> والخف</a:t>
            </a:r>
            <a:r>
              <a:rPr lang="ar-SA" sz="2400" b="1" dirty="0" smtClean="0">
                <a:solidFill>
                  <a:srgbClr val="C00000"/>
                </a:solidFill>
                <a:latin typeface="Times New Roman"/>
                <a:ea typeface="Times New Roman"/>
                <a:cs typeface="+mj-cs"/>
              </a:rPr>
              <a:t> </a:t>
            </a:r>
            <a:r>
              <a:rPr lang="ar-SA" sz="2400" b="1" dirty="0">
                <a:solidFill>
                  <a:srgbClr val="C00000"/>
                </a:solidFill>
                <a:latin typeface="Times New Roman"/>
                <a:ea typeface="Times New Roman"/>
                <a:cs typeface="+mj-cs"/>
              </a:rPr>
              <a:t>والعزق </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SA" sz="2400" dirty="0" smtClean="0">
                <a:latin typeface="Times New Roman"/>
                <a:cs typeface="+mj-cs"/>
              </a:rPr>
              <a:t>تظهر </a:t>
            </a:r>
            <a:r>
              <a:rPr lang="ar-SA" sz="2400" dirty="0">
                <a:latin typeface="Times New Roman"/>
                <a:cs typeface="+mj-cs"/>
              </a:rPr>
              <a:t>البادرات عادة بعد 8 – 12 يوما″ من </a:t>
            </a:r>
            <a:r>
              <a:rPr lang="ar-SA" sz="2400" dirty="0" smtClean="0">
                <a:latin typeface="Times New Roman"/>
                <a:cs typeface="+mj-cs"/>
              </a:rPr>
              <a:t>الزراعة</a:t>
            </a:r>
            <a:r>
              <a:rPr lang="ar-IQ" sz="2400" dirty="0" smtClean="0">
                <a:latin typeface="Times New Roman"/>
                <a:cs typeface="+mj-cs"/>
              </a:rPr>
              <a:t>،</a:t>
            </a:r>
          </a:p>
          <a:p>
            <a:pPr algn="just" rtl="1">
              <a:lnSpc>
                <a:spcPct val="150000"/>
              </a:lnSpc>
              <a:buFont typeface="Wingdings"/>
              <a:buChar char="§"/>
            </a:pPr>
            <a:r>
              <a:rPr lang="ar-SA" sz="2400" dirty="0" smtClean="0">
                <a:latin typeface="Times New Roman"/>
                <a:cs typeface="+mj-cs"/>
              </a:rPr>
              <a:t> </a:t>
            </a:r>
            <a:r>
              <a:rPr lang="ar-SA" sz="2400" dirty="0">
                <a:latin typeface="Times New Roman"/>
                <a:cs typeface="+mj-cs"/>
              </a:rPr>
              <a:t>وترقع الاماكن الفاشلة بعد حوالي 7 – 10 أيام من ظهورها </a:t>
            </a:r>
            <a:endParaRPr lang="ar-IQ" sz="2400" dirty="0" smtClean="0">
              <a:latin typeface="Times New Roman"/>
              <a:cs typeface="+mj-cs"/>
            </a:endParaRPr>
          </a:p>
          <a:p>
            <a:pPr algn="just" rtl="1">
              <a:lnSpc>
                <a:spcPct val="150000"/>
              </a:lnSpc>
              <a:buFont typeface="Wingdings"/>
              <a:buChar char="§"/>
            </a:pPr>
            <a:r>
              <a:rPr lang="ar-SA" sz="2400" dirty="0" smtClean="0">
                <a:latin typeface="Times New Roman"/>
                <a:cs typeface="+mj-cs"/>
              </a:rPr>
              <a:t>وعندما </a:t>
            </a:r>
            <a:r>
              <a:rPr lang="ar-SA" sz="2400" dirty="0">
                <a:latin typeface="Times New Roman"/>
                <a:cs typeface="+mj-cs"/>
              </a:rPr>
              <a:t>تكون نسبة عالية من البذور فاشلة الانبات يمكن تأخير هذه العملية بعد حوالي 3 اسابيع من الزراعة المهم هو توفير كمية من الماء بعد </a:t>
            </a:r>
            <a:r>
              <a:rPr lang="ar-SA" sz="2400" dirty="0" smtClean="0">
                <a:latin typeface="Times New Roman"/>
                <a:cs typeface="+mj-cs"/>
              </a:rPr>
              <a:t>الترقيع</a:t>
            </a:r>
            <a:r>
              <a:rPr lang="ar-IQ" sz="2400" dirty="0" smtClean="0">
                <a:latin typeface="Times New Roman"/>
                <a:cs typeface="+mj-cs"/>
              </a:rPr>
              <a:t>.</a:t>
            </a:r>
          </a:p>
          <a:p>
            <a:pPr algn="just" rtl="1">
              <a:lnSpc>
                <a:spcPct val="150000"/>
              </a:lnSpc>
              <a:buFont typeface="Wingdings"/>
              <a:buChar char="§"/>
            </a:pPr>
            <a:r>
              <a:rPr lang="ar-SA" sz="2400" dirty="0" smtClean="0">
                <a:latin typeface="Times New Roman"/>
                <a:cs typeface="+mj-cs"/>
              </a:rPr>
              <a:t>يتم </a:t>
            </a:r>
            <a:r>
              <a:rPr lang="ar-SA" sz="2400" dirty="0">
                <a:latin typeface="Times New Roman"/>
                <a:cs typeface="+mj-cs"/>
              </a:rPr>
              <a:t>خف النباتات الى 1 – 2 نبات بعد 3 – 4 أسابيع من الزراعة وبعد التأكد من تمام الانبات. </a:t>
            </a:r>
            <a:endParaRPr lang="ar-IQ" sz="2400" dirty="0" smtClean="0">
              <a:latin typeface="Times New Roman"/>
              <a:cs typeface="+mj-cs"/>
            </a:endParaRPr>
          </a:p>
          <a:p>
            <a:pPr algn="just" rtl="1">
              <a:lnSpc>
                <a:spcPct val="150000"/>
              </a:lnSpc>
              <a:buFont typeface="Wingdings"/>
              <a:buChar char="§"/>
            </a:pPr>
            <a:r>
              <a:rPr lang="ar-SA" sz="2400" dirty="0" smtClean="0">
                <a:latin typeface="Times New Roman"/>
                <a:cs typeface="+mj-cs"/>
              </a:rPr>
              <a:t>يفضل </a:t>
            </a:r>
            <a:r>
              <a:rPr lang="ar-SA" sz="2400" dirty="0">
                <a:latin typeface="Times New Roman"/>
                <a:cs typeface="+mj-cs"/>
              </a:rPr>
              <a:t>إجراء العزق السطحي عندما تغطي الحشائش سطح التربة. </a:t>
            </a:r>
            <a:endParaRPr lang="ar-IQ" sz="2400" dirty="0" smtClean="0">
              <a:latin typeface="Times New Roman"/>
              <a:cs typeface="+mj-cs"/>
            </a:endParaRPr>
          </a:p>
          <a:p>
            <a:pPr marL="0" indent="0" algn="just" rtl="1">
              <a:lnSpc>
                <a:spcPct val="150000"/>
              </a:lnSpc>
              <a:buNone/>
            </a:pPr>
            <a:r>
              <a:rPr lang="ar-IQ" sz="2400" dirty="0" smtClean="0">
                <a:latin typeface="Times New Roman"/>
                <a:cs typeface="+mj-cs"/>
              </a:rPr>
              <a:t>.............................................. يتبع</a:t>
            </a:r>
            <a:r>
              <a:rPr lang="ar-SA" sz="2400" dirty="0" smtClean="0">
                <a:latin typeface="Times New Roman"/>
                <a:cs typeface="+mj-cs"/>
              </a:rPr>
              <a:t> </a:t>
            </a:r>
            <a:endParaRPr lang="en-US" sz="2400" dirty="0">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307789046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ان </a:t>
            </a:r>
            <a:r>
              <a:rPr lang="ar-SA" sz="2400" dirty="0">
                <a:latin typeface="Times New Roman"/>
                <a:ea typeface="Times New Roman"/>
                <a:cs typeface="Times New Roman"/>
              </a:rPr>
              <a:t>التسميد بالمادة العضوية له تأثير ايجابي على النمو والحاصل وتكوين العقد </a:t>
            </a:r>
            <a:r>
              <a:rPr lang="ar-SA" sz="2400" dirty="0" smtClean="0">
                <a:latin typeface="Times New Roman"/>
                <a:ea typeface="Times New Roman"/>
                <a:cs typeface="Times New Roman"/>
              </a:rPr>
              <a:t>الجذرية</a:t>
            </a:r>
            <a:r>
              <a:rPr lang="ar-IQ" sz="2400" dirty="0" smtClean="0">
                <a:latin typeface="Times New Roman"/>
                <a:ea typeface="Times New Roman"/>
                <a:cs typeface="Times New Roman"/>
              </a:rPr>
              <a:t>،</a:t>
            </a:r>
          </a:p>
          <a:p>
            <a:pPr marR="0" algn="just" rtl="1">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واستجابة البزاليا للتسميد الكيميائي ليست كبيرة وهي عادة </a:t>
            </a:r>
            <a:r>
              <a:rPr lang="ar-SA" sz="2400" dirty="0" smtClean="0">
                <a:latin typeface="Times New Roman"/>
                <a:ea typeface="Times New Roman"/>
                <a:cs typeface="Times New Roman"/>
              </a:rPr>
              <a:t>تحتاج</a:t>
            </a:r>
            <a:r>
              <a:rPr lang="ar-IQ" sz="2400" dirty="0" smtClean="0">
                <a:latin typeface="Times New Roman"/>
                <a:ea typeface="Times New Roman"/>
                <a:cs typeface="Times New Roman"/>
              </a:rPr>
              <a:t> ب</a:t>
            </a:r>
            <a:r>
              <a:rPr lang="ar-SA" sz="2400" dirty="0" smtClean="0">
                <a:latin typeface="Times New Roman"/>
                <a:ea typeface="Times New Roman"/>
                <a:cs typeface="Times New Roman"/>
              </a:rPr>
              <a:t>الفترة </a:t>
            </a:r>
            <a:r>
              <a:rPr lang="ar-SA" sz="2400" dirty="0">
                <a:latin typeface="Times New Roman"/>
                <a:ea typeface="Times New Roman"/>
                <a:cs typeface="Times New Roman"/>
              </a:rPr>
              <a:t>الاولى من حياة النبات الى كمية كافية من النتروجين قبل ان تبدأ النباتات </a:t>
            </a:r>
            <a:r>
              <a:rPr lang="ar-IQ" sz="2400" dirty="0" smtClean="0">
                <a:latin typeface="Times New Roman"/>
                <a:ea typeface="Times New Roman"/>
                <a:cs typeface="Times New Roman"/>
              </a:rPr>
              <a:t>ب</a:t>
            </a:r>
            <a:r>
              <a:rPr lang="ar-SA" sz="2400" dirty="0" smtClean="0">
                <a:latin typeface="Times New Roman"/>
                <a:ea typeface="Times New Roman"/>
                <a:cs typeface="Times New Roman"/>
              </a:rPr>
              <a:t>الاستفادة </a:t>
            </a:r>
            <a:r>
              <a:rPr lang="ar-SA" sz="2400" dirty="0">
                <a:latin typeface="Times New Roman"/>
                <a:ea typeface="Times New Roman"/>
                <a:cs typeface="Times New Roman"/>
              </a:rPr>
              <a:t>من النتروجين المثبت بواسطة بكتريا العقد </a:t>
            </a:r>
            <a:r>
              <a:rPr lang="ar-SA" sz="2400" dirty="0" smtClean="0">
                <a:latin typeface="Times New Roman"/>
                <a:ea typeface="Times New Roman"/>
                <a:cs typeface="Times New Roman"/>
              </a:rPr>
              <a:t>الجذرية</a:t>
            </a:r>
            <a:r>
              <a:rPr lang="ar-IQ" sz="2400" dirty="0" smtClean="0">
                <a:latin typeface="Times New Roman"/>
                <a:ea typeface="Times New Roman"/>
                <a:cs typeface="Times New Roman"/>
              </a:rPr>
              <a:t>،</a:t>
            </a:r>
          </a:p>
          <a:p>
            <a:pPr marR="0" algn="just" rtl="1">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الا ان زيادة التسميد النتروجيني بعد ذلك تؤدي الى اطالة فترة النمو الخضري او قلة الاستفادة من بكتريا العقد الجذرية وقلة الحاصل,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والاحتياج </a:t>
            </a:r>
            <a:r>
              <a:rPr lang="ar-SA" sz="2400" dirty="0">
                <a:latin typeface="Times New Roman"/>
                <a:ea typeface="Times New Roman"/>
                <a:cs typeface="Times New Roman"/>
              </a:rPr>
              <a:t>الاكبر الى النتروجين يكون في الاراضي </a:t>
            </a:r>
            <a:r>
              <a:rPr lang="ar-SA" sz="2400" dirty="0" smtClean="0">
                <a:latin typeface="Times New Roman"/>
                <a:ea typeface="Times New Roman"/>
                <a:cs typeface="Times New Roman"/>
              </a:rPr>
              <a:t>الرملية</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وفي </a:t>
            </a:r>
            <a:r>
              <a:rPr lang="ar-SA" sz="2400" dirty="0">
                <a:latin typeface="Times New Roman"/>
                <a:ea typeface="Times New Roman"/>
                <a:cs typeface="Times New Roman"/>
              </a:rPr>
              <a:t>حالة حاجة الحقل الى التسميد فيفضل ان يضاف 100 كغم سوبر فوسفات الكالسيوم  و  50 كغم كبريتات البوتاسيوم للدونم,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SA" sz="2400" dirty="0" smtClean="0">
                <a:latin typeface="Times New Roman"/>
                <a:ea typeface="Times New Roman"/>
                <a:cs typeface="Times New Roman"/>
              </a:rPr>
              <a:t>تضاف </a:t>
            </a:r>
            <a:r>
              <a:rPr lang="ar-SA" sz="2400" dirty="0">
                <a:latin typeface="Times New Roman"/>
                <a:ea typeface="Times New Roman"/>
                <a:cs typeface="Times New Roman"/>
              </a:rPr>
              <a:t>على دفعتين الاولى بعد ثلاثة اسابيع من الزراعة والثانية عند بدء الازهار.</a:t>
            </a:r>
            <a:endParaRPr lang="en-US" sz="2400" dirty="0">
              <a:latin typeface="Times New Roman"/>
              <a:ea typeface="Times New Roman"/>
            </a:endParaRPr>
          </a:p>
          <a:p>
            <a:pPr marL="0" indent="0" algn="r">
              <a:buNone/>
            </a:pPr>
            <a:r>
              <a:rPr lang="ar-IQ" sz="2400" dirty="0" smtClean="0"/>
              <a:t>........................................................ يتبع</a:t>
            </a:r>
            <a:endParaRPr lang="en-US" sz="2400" dirty="0"/>
          </a:p>
        </p:txBody>
      </p:sp>
    </p:spTree>
    <p:extLst>
      <p:ext uri="{BB962C8B-B14F-4D97-AF65-F5344CB8AC3E}">
        <p14:creationId xmlns:p14="http://schemas.microsoft.com/office/powerpoint/2010/main" val="315025113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5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r>
              <a:rPr lang="ar-IQ" sz="51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4400" dirty="0">
                <a:solidFill>
                  <a:prstClr val="black"/>
                </a:solidFill>
                <a:latin typeface="Times New Roman"/>
                <a:ea typeface="Times New Roman"/>
                <a:cs typeface="+mj-cs"/>
              </a:rPr>
              <a:t>الثوم </a:t>
            </a:r>
            <a:r>
              <a:rPr lang="en-US" sz="4400" dirty="0">
                <a:solidFill>
                  <a:prstClr val="black"/>
                </a:solidFill>
                <a:latin typeface="Times New Roman"/>
                <a:ea typeface="Times New Roman"/>
                <a:cs typeface="+mj-cs"/>
              </a:rPr>
              <a:t>Garlic</a:t>
            </a:r>
          </a:p>
          <a:p>
            <a:pPr lvl="0" algn="just" rtl="1">
              <a:lnSpc>
                <a:spcPct val="150000"/>
              </a:lnSpc>
              <a:spcBef>
                <a:spcPts val="0"/>
              </a:spcBef>
              <a:buClr>
                <a:srgbClr val="FF3399"/>
              </a:buClr>
            </a:pPr>
            <a:r>
              <a:rPr lang="ar-IQ" sz="4400" dirty="0">
                <a:solidFill>
                  <a:prstClr val="black"/>
                </a:solidFill>
                <a:latin typeface="Times New Roman"/>
                <a:ea typeface="Times New Roman"/>
                <a:cs typeface="+mj-cs"/>
              </a:rPr>
              <a:t>الكراث </a:t>
            </a:r>
            <a:r>
              <a:rPr lang="en-US" sz="4400" dirty="0" smtClean="0">
                <a:solidFill>
                  <a:prstClr val="black"/>
                </a:solidFill>
                <a:latin typeface="Times New Roman"/>
                <a:ea typeface="Times New Roman"/>
                <a:cs typeface="+mj-cs"/>
              </a:rPr>
              <a:t>Leek</a:t>
            </a:r>
            <a:endParaRPr lang="ar-IQ" sz="44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51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SA" sz="4400" dirty="0">
                <a:solidFill>
                  <a:prstClr val="black"/>
                </a:solidFill>
                <a:latin typeface="Times New Roman"/>
                <a:cs typeface="Times New Roman"/>
              </a:rPr>
              <a:t>العائلة </a:t>
            </a:r>
            <a:r>
              <a:rPr lang="ar-SA" sz="4400" dirty="0" smtClean="0">
                <a:solidFill>
                  <a:prstClr val="black"/>
                </a:solidFill>
                <a:latin typeface="Times New Roman"/>
                <a:cs typeface="Times New Roman"/>
              </a:rPr>
              <a:t>البقولية</a:t>
            </a:r>
            <a:endParaRPr lang="ar-IQ" sz="4400" dirty="0" smtClean="0">
              <a:solidFill>
                <a:prstClr val="black"/>
              </a:solidFill>
              <a:latin typeface="Times New Roman"/>
              <a:cs typeface="Times New Roman"/>
            </a:endParaRPr>
          </a:p>
          <a:p>
            <a:pPr lvl="0" algn="just" rtl="1">
              <a:buClr>
                <a:srgbClr val="FF3399"/>
              </a:buClr>
            </a:pPr>
            <a:r>
              <a:rPr lang="ar-SA" sz="4400" dirty="0">
                <a:latin typeface="Times New Roman"/>
                <a:cs typeface="Times New Roman"/>
              </a:rPr>
              <a:t>البزاليا </a:t>
            </a:r>
            <a:r>
              <a:rPr lang="en-US" sz="4400" dirty="0" smtClean="0">
                <a:latin typeface="Times New Roman"/>
              </a:rPr>
              <a:t>Pea</a:t>
            </a:r>
            <a:endParaRPr lang="ar-IQ" sz="4400" dirty="0" smtClean="0">
              <a:latin typeface="Times New Roman"/>
            </a:endParaRPr>
          </a:p>
          <a:p>
            <a:pPr lvl="0" algn="just" rtl="1">
              <a:buClr>
                <a:srgbClr val="FF3399"/>
              </a:buClr>
            </a:pPr>
            <a:r>
              <a:rPr lang="ar-SA" sz="4400" dirty="0">
                <a:latin typeface="Times New Roman"/>
                <a:cs typeface="Times New Roman"/>
              </a:rPr>
              <a:t>الباقلاء</a:t>
            </a:r>
            <a:endParaRPr lang="en-US" sz="4400" dirty="0"/>
          </a:p>
          <a:p>
            <a:pPr marL="0" lvl="0" indent="0" algn="just" rtl="1">
              <a:buNone/>
            </a:pPr>
            <a:endParaRPr lang="en-US" sz="2400" dirty="0">
              <a:solidFill>
                <a:srgbClr val="FF0000"/>
              </a:solidFill>
            </a:endParaRPr>
          </a:p>
          <a:p>
            <a:pPr marL="0" lvl="0" indent="0" algn="just" rtl="1">
              <a:lnSpc>
                <a:spcPct val="150000"/>
              </a:lnSpc>
              <a:spcBef>
                <a:spcPts val="0"/>
              </a:spcBef>
              <a:buClr>
                <a:srgbClr val="FF3399"/>
              </a:buClr>
              <a:buNone/>
            </a:pPr>
            <a:endParaRPr lang="ar-IQ" sz="40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51671521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الدعامات </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SA" sz="2400" dirty="0" smtClean="0">
                <a:latin typeface="Times New Roman"/>
                <a:cs typeface="+mj-cs"/>
              </a:rPr>
              <a:t>تحتاج </a:t>
            </a:r>
            <a:r>
              <a:rPr lang="ar-SA" sz="2400" dirty="0">
                <a:latin typeface="Times New Roman"/>
                <a:cs typeface="+mj-cs"/>
              </a:rPr>
              <a:t>النباتات الى دعامات خاصة عند زراعتها على جانب واحد وتستعمل هذه الدعامات لكي يتسلق النبات عليها وتكون من القطن او </a:t>
            </a:r>
            <a:r>
              <a:rPr lang="ar-SA" sz="2400" dirty="0" smtClean="0">
                <a:latin typeface="Times New Roman"/>
                <a:cs typeface="+mj-cs"/>
              </a:rPr>
              <a:t>السيسبان</a:t>
            </a:r>
            <a:r>
              <a:rPr lang="ar-IQ" sz="2400" dirty="0" smtClean="0">
                <a:latin typeface="Times New Roman"/>
                <a:cs typeface="+mj-cs"/>
              </a:rPr>
              <a:t>،</a:t>
            </a:r>
          </a:p>
          <a:p>
            <a:pPr algn="just" rtl="1">
              <a:lnSpc>
                <a:spcPct val="150000"/>
              </a:lnSpc>
              <a:buFont typeface="Wingdings"/>
              <a:buChar char="§"/>
            </a:pPr>
            <a:r>
              <a:rPr lang="ar-SA" sz="2400" dirty="0" smtClean="0">
                <a:latin typeface="Times New Roman"/>
                <a:cs typeface="+mj-cs"/>
              </a:rPr>
              <a:t> </a:t>
            </a:r>
            <a:r>
              <a:rPr lang="ar-SA" sz="2400" dirty="0">
                <a:latin typeface="Times New Roman"/>
                <a:cs typeface="+mj-cs"/>
              </a:rPr>
              <a:t>كما يجب غرسها بعيدا عن الجذور عندما ترتفع النباتات بطول حوالي 15 </a:t>
            </a:r>
            <a:r>
              <a:rPr lang="ar-SA" sz="2400" dirty="0" smtClean="0">
                <a:latin typeface="Times New Roman"/>
                <a:cs typeface="+mj-cs"/>
              </a:rPr>
              <a:t>سم</a:t>
            </a:r>
            <a:r>
              <a:rPr lang="ar-IQ" sz="2400" dirty="0" smtClean="0">
                <a:latin typeface="Times New Roman"/>
                <a:cs typeface="+mj-cs"/>
              </a:rPr>
              <a:t>،</a:t>
            </a:r>
            <a:endParaRPr lang="ar-IQ" sz="2400" dirty="0">
              <a:latin typeface="Times New Roman"/>
              <a:cs typeface="+mj-cs"/>
            </a:endParaRPr>
          </a:p>
          <a:p>
            <a:pPr algn="just" rtl="1">
              <a:lnSpc>
                <a:spcPct val="150000"/>
              </a:lnSpc>
              <a:buFont typeface="Wingdings"/>
              <a:buChar char="§"/>
            </a:pPr>
            <a:r>
              <a:rPr lang="ar-SA" sz="2400" dirty="0" smtClean="0">
                <a:latin typeface="Times New Roman"/>
                <a:cs typeface="+mj-cs"/>
              </a:rPr>
              <a:t>اما </a:t>
            </a:r>
            <a:r>
              <a:rPr lang="ar-SA" sz="2400" dirty="0">
                <a:latin typeface="Times New Roman"/>
                <a:cs typeface="+mj-cs"/>
              </a:rPr>
              <a:t>اذا كانت الزراعة على جانبي المروز فلا تحتاج الى </a:t>
            </a:r>
            <a:r>
              <a:rPr lang="ar-SA" sz="2400" dirty="0" smtClean="0">
                <a:latin typeface="Times New Roman"/>
                <a:cs typeface="+mj-cs"/>
              </a:rPr>
              <a:t>دعامات</a:t>
            </a:r>
            <a:r>
              <a:rPr lang="ar-IQ" sz="2400" dirty="0" smtClean="0">
                <a:latin typeface="Times New Roman"/>
                <a:cs typeface="+mj-cs"/>
              </a:rPr>
              <a:t>،</a:t>
            </a:r>
          </a:p>
          <a:p>
            <a:pPr algn="just" rtl="1">
              <a:lnSpc>
                <a:spcPct val="150000"/>
              </a:lnSpc>
              <a:buFont typeface="Wingdings"/>
              <a:buChar char="§"/>
            </a:pPr>
            <a:r>
              <a:rPr lang="ar-SA" sz="2400" dirty="0" smtClean="0">
                <a:latin typeface="Times New Roman"/>
                <a:cs typeface="+mj-cs"/>
              </a:rPr>
              <a:t> </a:t>
            </a:r>
            <a:r>
              <a:rPr lang="ar-SA" sz="2400" dirty="0">
                <a:latin typeface="Times New Roman"/>
                <a:cs typeface="+mj-cs"/>
              </a:rPr>
              <a:t>وينصح بزراعة الاصناف الطويلة على جانبي المروز في الاراضي الضعيفة او </a:t>
            </a:r>
            <a:r>
              <a:rPr lang="ar-SA" sz="2400" dirty="0" smtClean="0">
                <a:latin typeface="Times New Roman"/>
                <a:cs typeface="+mj-cs"/>
              </a:rPr>
              <a:t>الرملية</a:t>
            </a:r>
            <a:r>
              <a:rPr lang="ar-IQ" sz="2400" dirty="0" smtClean="0">
                <a:latin typeface="Times New Roman"/>
                <a:cs typeface="+mj-cs"/>
              </a:rPr>
              <a:t>،</a:t>
            </a:r>
          </a:p>
          <a:p>
            <a:pPr algn="just" rtl="1">
              <a:lnSpc>
                <a:spcPct val="150000"/>
              </a:lnSpc>
              <a:buFont typeface="Wingdings"/>
              <a:buChar char="§"/>
            </a:pPr>
            <a:r>
              <a:rPr lang="ar-SA" sz="2400" dirty="0" smtClean="0">
                <a:latin typeface="Times New Roman"/>
                <a:cs typeface="+mj-cs"/>
              </a:rPr>
              <a:t> </a:t>
            </a:r>
            <a:r>
              <a:rPr lang="ar-SA" sz="2400" dirty="0">
                <a:latin typeface="Times New Roman"/>
                <a:cs typeface="+mj-cs"/>
              </a:rPr>
              <a:t>الا ان اتباع هذه الطريقة في الاراضي القوية فان النباتات تصاب غالبا بمرض البياض</a:t>
            </a:r>
            <a:r>
              <a:rPr lang="ar-SA" sz="2400" dirty="0" smtClean="0">
                <a:latin typeface="Times New Roman"/>
                <a:cs typeface="+mj-cs"/>
              </a:rPr>
              <a:t>.</a:t>
            </a:r>
            <a:r>
              <a:rPr lang="ar-IQ" sz="2400" dirty="0" smtClean="0">
                <a:latin typeface="Times New Roman"/>
                <a:cs typeface="+mj-cs"/>
              </a:rPr>
              <a:t>................................ يتبع</a:t>
            </a:r>
            <a:endParaRPr lang="en-US" sz="2400" dirty="0">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193113465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marL="0" indent="0" algn="just" rtl="1">
              <a:buNone/>
            </a:pPr>
            <a:endParaRPr lang="en-US" sz="2400" b="1" dirty="0">
              <a:solidFill>
                <a:srgbClr val="C00000"/>
              </a:solidFill>
              <a:latin typeface="Times New Roman"/>
              <a:cs typeface="Times New Roman"/>
            </a:endParaRPr>
          </a:p>
          <a:p>
            <a:pPr algn="just" rtl="1">
              <a:buFont typeface="Wingdings" panose="05000000000000000000" pitchFamily="2" charset="2"/>
              <a:buChar char="Ø"/>
            </a:pPr>
            <a:r>
              <a:rPr lang="ar-SA" sz="2400" b="1" dirty="0" smtClean="0">
                <a:solidFill>
                  <a:srgbClr val="C00000"/>
                </a:solidFill>
                <a:latin typeface="Times New Roman"/>
                <a:cs typeface="Times New Roman"/>
              </a:rPr>
              <a:t>النضج </a:t>
            </a:r>
            <a:r>
              <a:rPr lang="ar-SA" sz="2400" b="1" dirty="0">
                <a:solidFill>
                  <a:srgbClr val="C00000"/>
                </a:solidFill>
                <a:latin typeface="Times New Roman"/>
                <a:cs typeface="Times New Roman"/>
              </a:rPr>
              <a:t>والحصاد </a:t>
            </a:r>
            <a:endParaRPr lang="en-US" sz="2400" dirty="0">
              <a:solidFill>
                <a:srgbClr val="C00000"/>
              </a:solidFill>
            </a:endParaRPr>
          </a:p>
          <a:p>
            <a:pPr algn="just" rtl="1">
              <a:buFont typeface="Wingdings"/>
              <a:buChar char="§"/>
            </a:pPr>
            <a:r>
              <a:rPr lang="ar-SA" sz="2400" dirty="0" smtClean="0">
                <a:latin typeface="Times New Roman"/>
                <a:cs typeface="Times New Roman"/>
              </a:rPr>
              <a:t>عندما </a:t>
            </a:r>
            <a:r>
              <a:rPr lang="ar-SA" sz="2400" dirty="0">
                <a:latin typeface="Times New Roman"/>
                <a:cs typeface="Times New Roman"/>
              </a:rPr>
              <a:t>يراد انتاج محصول اخضر من البزاليا تنضج القرون بعد 50 – 70 </a:t>
            </a:r>
            <a:r>
              <a:rPr lang="ar-SA" sz="2400" dirty="0" smtClean="0">
                <a:latin typeface="Times New Roman"/>
                <a:cs typeface="Times New Roman"/>
              </a:rPr>
              <a:t>يوما″ويستمر </a:t>
            </a:r>
            <a:r>
              <a:rPr lang="ar-SA" sz="2400" dirty="0">
                <a:latin typeface="Times New Roman"/>
                <a:cs typeface="Times New Roman"/>
              </a:rPr>
              <a:t>الجمع شهرا في الاصناف القصيرة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اما </a:t>
            </a:r>
            <a:r>
              <a:rPr lang="ar-SA" sz="2400" dirty="0">
                <a:latin typeface="Times New Roman"/>
                <a:cs typeface="Times New Roman"/>
              </a:rPr>
              <a:t>الاصناف المتوسطة فتنضج بعد 65 – 90 يوما″ ويستمر الجمع </a:t>
            </a:r>
            <a:r>
              <a:rPr lang="ar-SA" sz="2400" dirty="0" smtClean="0">
                <a:latin typeface="Times New Roman"/>
                <a:cs typeface="Times New Roman"/>
              </a:rPr>
              <a:t>شهرين</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والاصناف </a:t>
            </a:r>
            <a:r>
              <a:rPr lang="ar-SA" sz="2400" dirty="0">
                <a:latin typeface="Times New Roman"/>
                <a:cs typeface="Times New Roman"/>
              </a:rPr>
              <a:t>الطويلة تنضج بعد 70 – 100 يوما″ ويستمر الجمع شهر </a:t>
            </a:r>
            <a:r>
              <a:rPr lang="ar-SA" sz="2400" dirty="0" smtClean="0">
                <a:latin typeface="Times New Roman"/>
                <a:cs typeface="Times New Roman"/>
              </a:rPr>
              <a:t>ونصف</a:t>
            </a:r>
            <a:r>
              <a:rPr lang="ar-IQ" sz="2400" dirty="0" smtClean="0">
                <a:latin typeface="Times New Roman"/>
                <a:cs typeface="Times New Roman"/>
              </a:rPr>
              <a:t>،</a:t>
            </a:r>
            <a:endParaRPr lang="ar-IQ" sz="2400" dirty="0">
              <a:latin typeface="Times New Roman"/>
              <a:cs typeface="Times New Roman"/>
            </a:endParaRPr>
          </a:p>
          <a:p>
            <a:pPr algn="just" rtl="1">
              <a:buFont typeface="Wingdings"/>
              <a:buChar char="§"/>
            </a:pPr>
            <a:r>
              <a:rPr lang="ar-SA" sz="2400" dirty="0" smtClean="0">
                <a:latin typeface="Times New Roman"/>
                <a:cs typeface="Times New Roman"/>
              </a:rPr>
              <a:t>للحصول </a:t>
            </a:r>
            <a:r>
              <a:rPr lang="ar-SA" sz="2400" dirty="0">
                <a:latin typeface="Times New Roman"/>
                <a:cs typeface="Times New Roman"/>
              </a:rPr>
              <a:t>على البذور يجنى المحصول بعد 4 – 6 أشهر من تاريخ </a:t>
            </a:r>
            <a:r>
              <a:rPr lang="ar-SA" sz="2400" dirty="0" smtClean="0">
                <a:latin typeface="Times New Roman"/>
                <a:cs typeface="Times New Roman"/>
              </a:rPr>
              <a:t>الزراعة</a:t>
            </a:r>
            <a:r>
              <a:rPr lang="ar-IQ" sz="2400" dirty="0" smtClean="0">
                <a:latin typeface="Times New Roman"/>
                <a:cs typeface="Times New Roman"/>
              </a:rPr>
              <a:t>،</a:t>
            </a:r>
            <a:endParaRPr lang="ar-IQ" sz="2400" dirty="0">
              <a:latin typeface="Times New Roman"/>
              <a:cs typeface="Times New Roman"/>
            </a:endParaRPr>
          </a:p>
          <a:p>
            <a:pPr algn="just" rtl="1">
              <a:buFont typeface="Wingdings"/>
              <a:buChar char="§"/>
            </a:pPr>
            <a:r>
              <a:rPr lang="ar-SA" sz="2400" dirty="0" smtClean="0">
                <a:latin typeface="Times New Roman"/>
                <a:cs typeface="Times New Roman"/>
              </a:rPr>
              <a:t>يختلف </a:t>
            </a:r>
            <a:r>
              <a:rPr lang="ar-SA" sz="2400" dirty="0">
                <a:latin typeface="Times New Roman"/>
                <a:cs typeface="Times New Roman"/>
              </a:rPr>
              <a:t>موعد الزراعة باختلاف الاصناف وهناك علاقة بين موضع الازهار على الساق وموعد النضج على النحو الآتي</a:t>
            </a:r>
            <a:r>
              <a:rPr lang="ar-SA" sz="2400" dirty="0" smtClean="0">
                <a:latin typeface="Times New Roman"/>
                <a:cs typeface="Times New Roman"/>
              </a:rPr>
              <a:t>:</a:t>
            </a:r>
            <a:endParaRPr lang="en-US" sz="2400" dirty="0"/>
          </a:p>
          <a:p>
            <a:pPr marL="457200" indent="-457200" algn="just" rtl="1">
              <a:buClr>
                <a:srgbClr val="FF3399"/>
              </a:buClr>
              <a:buFont typeface="+mj-lt"/>
              <a:buAutoNum type="arabicPeriod"/>
            </a:pPr>
            <a:r>
              <a:rPr lang="ar-SA" sz="2400" dirty="0" smtClean="0">
                <a:latin typeface="Times New Roman"/>
                <a:cs typeface="Times New Roman"/>
              </a:rPr>
              <a:t>الاصناف </a:t>
            </a:r>
            <a:r>
              <a:rPr lang="ar-SA" sz="2400" dirty="0">
                <a:latin typeface="Times New Roman"/>
                <a:cs typeface="Times New Roman"/>
              </a:rPr>
              <a:t>المبكرة النضج يكون اول ازهارها على العقد من 5 – 8 </a:t>
            </a:r>
            <a:r>
              <a:rPr lang="en-US" sz="2400" dirty="0" smtClean="0">
                <a:latin typeface="Times New Roman"/>
                <a:cs typeface="Times New Roman"/>
              </a:rPr>
              <a:t>.</a:t>
            </a:r>
            <a:endParaRPr lang="en-US" sz="2400" dirty="0"/>
          </a:p>
          <a:p>
            <a:pPr marL="457200" indent="-457200" algn="just" rtl="1">
              <a:buClr>
                <a:srgbClr val="FF3399"/>
              </a:buClr>
              <a:buFont typeface="+mj-lt"/>
              <a:buAutoNum type="arabicPeriod"/>
            </a:pPr>
            <a:r>
              <a:rPr lang="ar-SA" sz="2400" dirty="0" smtClean="0">
                <a:latin typeface="Times New Roman"/>
                <a:cs typeface="Times New Roman"/>
              </a:rPr>
              <a:t>الاصناف </a:t>
            </a:r>
            <a:r>
              <a:rPr lang="ar-SA" sz="2400" dirty="0">
                <a:latin typeface="Times New Roman"/>
                <a:cs typeface="Times New Roman"/>
              </a:rPr>
              <a:t>متوسطة النضج يكون اول ازهارها على العقد من 9 – 11 </a:t>
            </a:r>
            <a:r>
              <a:rPr lang="en-US" sz="2400" dirty="0" smtClean="0">
                <a:latin typeface="Times New Roman"/>
                <a:cs typeface="Times New Roman"/>
              </a:rPr>
              <a:t>.</a:t>
            </a:r>
            <a:endParaRPr lang="en-US" sz="2400" dirty="0"/>
          </a:p>
          <a:p>
            <a:pPr marL="457200" indent="-457200" algn="just" rtl="1">
              <a:buClr>
                <a:srgbClr val="FF3399"/>
              </a:buClr>
              <a:buFont typeface="+mj-lt"/>
              <a:buAutoNum type="arabicPeriod"/>
            </a:pPr>
            <a:r>
              <a:rPr lang="ar-SA" sz="2400" dirty="0" smtClean="0">
                <a:latin typeface="Times New Roman"/>
                <a:cs typeface="Times New Roman"/>
              </a:rPr>
              <a:t>الاصناف </a:t>
            </a:r>
            <a:r>
              <a:rPr lang="ar-SA" sz="2400" dirty="0">
                <a:latin typeface="Times New Roman"/>
                <a:cs typeface="Times New Roman"/>
              </a:rPr>
              <a:t>المتاخرة النضج يكون اول ازهارها على العقد من 12 – 16 </a:t>
            </a:r>
            <a:r>
              <a:rPr lang="en-US" sz="2400" dirty="0" smtClean="0">
                <a:latin typeface="Times New Roman"/>
                <a:cs typeface="Times New Roman"/>
              </a:rPr>
              <a:t>.</a:t>
            </a:r>
            <a:endParaRPr lang="en-US" sz="2400" dirty="0"/>
          </a:p>
          <a:p>
            <a:pPr marL="457200" indent="-457200" algn="r">
              <a:buClr>
                <a:srgbClr val="FF3399"/>
              </a:buClr>
              <a:buFont typeface="+mj-lt"/>
              <a:buAutoNum type="arabicPeriod"/>
            </a:pPr>
            <a:endParaRPr lang="en-US" sz="2400" dirty="0"/>
          </a:p>
        </p:txBody>
      </p:sp>
    </p:spTree>
    <p:extLst>
      <p:ext uri="{BB962C8B-B14F-4D97-AF65-F5344CB8AC3E}">
        <p14:creationId xmlns:p14="http://schemas.microsoft.com/office/powerpoint/2010/main" val="363276733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algn="just" rtl="1">
              <a:buFont typeface="Wingdings"/>
              <a:buChar char="§"/>
            </a:pPr>
            <a:r>
              <a:rPr lang="ar-SA" sz="2400" dirty="0" smtClean="0">
                <a:latin typeface="Times New Roman"/>
                <a:cs typeface="Times New Roman"/>
              </a:rPr>
              <a:t>يتم </a:t>
            </a:r>
            <a:r>
              <a:rPr lang="ar-SA" sz="2400" dirty="0">
                <a:latin typeface="Times New Roman"/>
                <a:cs typeface="Times New Roman"/>
              </a:rPr>
              <a:t>الحصاد للمحصول الاخضر وتجمع القرون الخضراء في الصباح ويجرى الجمع مرة واحدة او اكثر اسبوعيا″حسب طبيعة </a:t>
            </a:r>
            <a:r>
              <a:rPr lang="ar-SA" sz="2400" dirty="0" smtClean="0">
                <a:latin typeface="Times New Roman"/>
                <a:cs typeface="Times New Roman"/>
              </a:rPr>
              <a:t>الصنف</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من </a:t>
            </a:r>
            <a:r>
              <a:rPr lang="ar-SA" sz="2400" dirty="0">
                <a:latin typeface="Times New Roman"/>
                <a:cs typeface="Times New Roman"/>
              </a:rPr>
              <a:t>علامات النضج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مظهر </a:t>
            </a:r>
            <a:r>
              <a:rPr lang="ar-SA" sz="2400" dirty="0">
                <a:latin typeface="Times New Roman"/>
                <a:cs typeface="Times New Roman"/>
              </a:rPr>
              <a:t>القرون ولون البذور, </a:t>
            </a:r>
            <a:r>
              <a:rPr lang="ar-SA" sz="2400" dirty="0" smtClean="0">
                <a:latin typeface="Times New Roman"/>
                <a:cs typeface="Times New Roman"/>
              </a:rPr>
              <a:t>وان </a:t>
            </a:r>
            <a:r>
              <a:rPr lang="ar-SA" sz="2400" dirty="0">
                <a:latin typeface="Times New Roman"/>
                <a:cs typeface="Times New Roman"/>
              </a:rPr>
              <a:t>تكون القرون ممتلئة اثناء الحصاد لان الجمع قبل الموعد يسبب خسارة اقتصادية</a:t>
            </a:r>
            <a:r>
              <a:rPr lang="ar-SA" sz="2400" dirty="0" smtClean="0">
                <a:latin typeface="Times New Roman"/>
                <a:cs typeface="Times New Roman"/>
              </a:rPr>
              <a:t>,</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 </a:t>
            </a:r>
            <a:r>
              <a:rPr lang="ar-SA" sz="2400" dirty="0">
                <a:latin typeface="Times New Roman"/>
                <a:cs typeface="Times New Roman"/>
              </a:rPr>
              <a:t>ونمو البذور جيدا,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وان </a:t>
            </a:r>
            <a:r>
              <a:rPr lang="ar-SA" sz="2400" dirty="0">
                <a:latin typeface="Times New Roman"/>
                <a:cs typeface="Times New Roman"/>
              </a:rPr>
              <a:t>تاخذ جوانب القرون بالاستدارة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وتتوقف </a:t>
            </a:r>
            <a:r>
              <a:rPr lang="ar-SA" sz="2400" dirty="0">
                <a:latin typeface="Times New Roman"/>
                <a:cs typeface="Times New Roman"/>
              </a:rPr>
              <a:t>الجودة على طراوة البذور ونضارتها ونسبة السكر,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وعند </a:t>
            </a:r>
            <a:r>
              <a:rPr lang="ar-SA" sz="2400" dirty="0">
                <a:latin typeface="Times New Roman"/>
                <a:cs typeface="Times New Roman"/>
              </a:rPr>
              <a:t>زيادة النضج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تنخفض </a:t>
            </a:r>
            <a:r>
              <a:rPr lang="ar-SA" sz="2400" dirty="0">
                <a:latin typeface="Times New Roman"/>
                <a:cs typeface="Times New Roman"/>
              </a:rPr>
              <a:t>نسبة </a:t>
            </a:r>
            <a:r>
              <a:rPr lang="ar-SA" sz="2400" dirty="0" smtClean="0">
                <a:latin typeface="Times New Roman"/>
                <a:cs typeface="Times New Roman"/>
              </a:rPr>
              <a:t>السكر</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 </a:t>
            </a:r>
            <a:r>
              <a:rPr lang="ar-SA" sz="2400" dirty="0">
                <a:latin typeface="Times New Roman"/>
                <a:cs typeface="Times New Roman"/>
              </a:rPr>
              <a:t>ويزداد النشأ والبروتين في </a:t>
            </a:r>
            <a:r>
              <a:rPr lang="ar-SA" sz="2400" dirty="0" smtClean="0">
                <a:latin typeface="Times New Roman"/>
                <a:cs typeface="Times New Roman"/>
              </a:rPr>
              <a:t>البذور</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p:txBody>
      </p:sp>
    </p:spTree>
    <p:extLst>
      <p:ext uri="{BB962C8B-B14F-4D97-AF65-F5344CB8AC3E}">
        <p14:creationId xmlns:p14="http://schemas.microsoft.com/office/powerpoint/2010/main" val="2556940334"/>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algn="just" rtl="1">
              <a:lnSpc>
                <a:spcPct val="150000"/>
              </a:lnSpc>
              <a:buFont typeface="Wingdings"/>
              <a:buChar char="§"/>
            </a:pPr>
            <a:r>
              <a:rPr lang="ar-SA" sz="2400" dirty="0" smtClean="0">
                <a:latin typeface="Times New Roman"/>
                <a:cs typeface="Times New Roman"/>
              </a:rPr>
              <a:t>ويشجع </a:t>
            </a:r>
            <a:r>
              <a:rPr lang="ar-SA" sz="2400" dirty="0">
                <a:latin typeface="Times New Roman"/>
                <a:cs typeface="Times New Roman"/>
              </a:rPr>
              <a:t>الجو الدافئ على زيادة سرعة النضج </a:t>
            </a:r>
            <a:endParaRPr lang="ar-IQ" sz="2400" dirty="0" smtClean="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بينما </a:t>
            </a:r>
            <a:r>
              <a:rPr lang="ar-SA" sz="2400" dirty="0">
                <a:latin typeface="Times New Roman"/>
                <a:cs typeface="Times New Roman"/>
              </a:rPr>
              <a:t>في الجو البارد تحتفظ القرون بجودتها لفترة </a:t>
            </a:r>
            <a:r>
              <a:rPr lang="ar-SA" sz="2400" dirty="0" smtClean="0">
                <a:latin typeface="Times New Roman"/>
                <a:cs typeface="Times New Roman"/>
              </a:rPr>
              <a:t>أطول</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يتم </a:t>
            </a:r>
            <a:r>
              <a:rPr lang="ar-SA" sz="2400" dirty="0">
                <a:latin typeface="Times New Roman"/>
                <a:cs typeface="Times New Roman"/>
              </a:rPr>
              <a:t>الحصاد يدويا″ كل 3 – 5 أيام </a:t>
            </a:r>
            <a:endParaRPr lang="ar-IQ" sz="2400" dirty="0" smtClean="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وفي </a:t>
            </a:r>
            <a:r>
              <a:rPr lang="ar-SA" sz="2400" dirty="0">
                <a:latin typeface="Times New Roman"/>
                <a:cs typeface="Times New Roman"/>
              </a:rPr>
              <a:t>حالة الحصاد الميكانيكي يتم الحصاد مرة واحدة خاصة بالنسبة لمحصول التصنيع </a:t>
            </a:r>
            <a:endParaRPr lang="ar-IQ" sz="2400" dirty="0" smtClean="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وبعد </a:t>
            </a:r>
            <a:r>
              <a:rPr lang="ar-SA" sz="2400" dirty="0">
                <a:latin typeface="Times New Roman"/>
                <a:cs typeface="Times New Roman"/>
              </a:rPr>
              <a:t>الحصاد يتم فرز القرون الزائدة النضج وذات اللون الاصفر والخالية من البذور والمصابة </a:t>
            </a:r>
            <a:endParaRPr lang="ar-IQ" sz="2400" dirty="0" smtClean="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ويمكن </a:t>
            </a:r>
            <a:r>
              <a:rPr lang="ar-SA" sz="2400" dirty="0">
                <a:latin typeface="Times New Roman"/>
                <a:cs typeface="Times New Roman"/>
              </a:rPr>
              <a:t>ان تنخفض نسبة السكر بسرعة بعد الحصاد لذا يفضل تبريدها </a:t>
            </a:r>
            <a:r>
              <a:rPr lang="ar-SA" sz="2400" dirty="0" smtClean="0">
                <a:latin typeface="Times New Roman"/>
                <a:cs typeface="Times New Roman"/>
              </a:rPr>
              <a:t>بسرعة</a:t>
            </a:r>
            <a:r>
              <a:rPr lang="ar-IQ" sz="2400" dirty="0" smtClean="0">
                <a:latin typeface="Times New Roman"/>
                <a:cs typeface="Times New Roman"/>
              </a:rPr>
              <a:t>،</a:t>
            </a:r>
            <a:endParaRPr lang="ar-IQ" sz="2400" dirty="0">
              <a:latin typeface="Times New Roman"/>
              <a:cs typeface="Times New Roman"/>
            </a:endParaRPr>
          </a:p>
          <a:p>
            <a:pPr algn="just" rtl="1">
              <a:lnSpc>
                <a:spcPct val="150000"/>
              </a:lnSpc>
              <a:buFont typeface="Wingdings"/>
              <a:buChar char="§"/>
            </a:pPr>
            <a:r>
              <a:rPr lang="ar-SA" sz="2400" dirty="0" smtClean="0">
                <a:latin typeface="Times New Roman"/>
                <a:cs typeface="Times New Roman"/>
              </a:rPr>
              <a:t>يتراوح </a:t>
            </a:r>
            <a:r>
              <a:rPr lang="ar-SA" sz="2400" dirty="0">
                <a:latin typeface="Times New Roman"/>
                <a:cs typeface="Times New Roman"/>
              </a:rPr>
              <a:t>محصول القرون الخضراء 500 – 1200 كغم دونم</a:t>
            </a:r>
            <a:r>
              <a:rPr lang="ar-SA" sz="2400" baseline="30000" dirty="0">
                <a:latin typeface="Times New Roman"/>
                <a:cs typeface="Times New Roman"/>
              </a:rPr>
              <a:t>-1</a:t>
            </a:r>
            <a:r>
              <a:rPr lang="ar-SA" sz="2400" dirty="0">
                <a:latin typeface="Times New Roman"/>
                <a:cs typeface="Times New Roman"/>
              </a:rPr>
              <a:t> والبذور الجافة 150 – 400 كغم دونم</a:t>
            </a:r>
            <a:r>
              <a:rPr lang="ar-SA" sz="2400" baseline="30000" dirty="0">
                <a:latin typeface="Times New Roman"/>
                <a:cs typeface="Times New Roman"/>
              </a:rPr>
              <a:t>-1</a:t>
            </a:r>
            <a:r>
              <a:rPr lang="ar-SA" sz="2400" dirty="0">
                <a:latin typeface="Times New Roman"/>
                <a:cs typeface="Times New Roman"/>
              </a:rPr>
              <a:t>. </a:t>
            </a:r>
            <a:r>
              <a:rPr lang="ar-IQ" sz="2400" dirty="0" smtClean="0">
                <a:latin typeface="Times New Roman"/>
                <a:cs typeface="Times New Roman"/>
              </a:rPr>
              <a:t>...................... يتبع</a:t>
            </a:r>
            <a:endParaRPr lang="en-US" sz="2400" dirty="0"/>
          </a:p>
        </p:txBody>
      </p:sp>
    </p:spTree>
    <p:extLst>
      <p:ext uri="{BB962C8B-B14F-4D97-AF65-F5344CB8AC3E}">
        <p14:creationId xmlns:p14="http://schemas.microsoft.com/office/powerpoint/2010/main" val="153743802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228600" y="228600"/>
            <a:ext cx="8610600" cy="6400800"/>
          </a:xfrm>
        </p:spPr>
        <p:txBody>
          <a:bodyPr>
            <a:noAutofit/>
          </a:bodyPr>
          <a:lstStyle/>
          <a:p>
            <a:pPr lvl="0" algn="just"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endParaRPr lang="ar-IQ" sz="2400" b="1" dirty="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الآف</a:t>
            </a:r>
            <a:r>
              <a:rPr lang="ar-IQ" sz="2400" b="1" dirty="0" smtClean="0">
                <a:solidFill>
                  <a:srgbClr val="C00000"/>
                </a:solidFill>
                <a:latin typeface="Times New Roman"/>
                <a:ea typeface="Times New Roman"/>
                <a:cs typeface="Times New Roman"/>
              </a:rPr>
              <a:t>ـــــــــــــ</a:t>
            </a:r>
            <a:r>
              <a:rPr lang="ar-SA" sz="2400" b="1" dirty="0" smtClean="0">
                <a:solidFill>
                  <a:srgbClr val="C00000"/>
                </a:solidFill>
                <a:latin typeface="Times New Roman"/>
                <a:ea typeface="Times New Roman"/>
                <a:cs typeface="Times New Roman"/>
              </a:rPr>
              <a:t>ات </a:t>
            </a:r>
            <a:endParaRPr lang="en-US" sz="2400" b="1" dirty="0" smtClean="0">
              <a:solidFill>
                <a:srgbClr val="C00000"/>
              </a:solidFill>
              <a:latin typeface="Times New Roman"/>
              <a:ea typeface="Times New Roman"/>
              <a:cs typeface="Times New Roman"/>
            </a:endParaRPr>
          </a:p>
          <a:p>
            <a:pPr marL="0" lvl="0" indent="0" algn="just" rtl="1">
              <a:spcBef>
                <a:spcPts val="0"/>
              </a:spcBef>
              <a:buNone/>
            </a:pPr>
            <a:r>
              <a:rPr lang="ar-SA" sz="2400" b="1" dirty="0" smtClean="0">
                <a:solidFill>
                  <a:srgbClr val="C00000"/>
                </a:solidFill>
                <a:latin typeface="Times New Roman"/>
                <a:ea typeface="Times New Roman"/>
                <a:cs typeface="Times New Roman"/>
              </a:rPr>
              <a:t>الامراض </a:t>
            </a:r>
            <a:endParaRPr lang="en-US" sz="2400" dirty="0">
              <a:solidFill>
                <a:srgbClr val="C00000"/>
              </a:solidFill>
              <a:latin typeface="Times New Roman"/>
              <a:ea typeface="Times New Roman"/>
            </a:endParaRPr>
          </a:p>
          <a:p>
            <a:pPr marL="5715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الذبول </a:t>
            </a:r>
            <a:r>
              <a:rPr lang="en-US" sz="2400" dirty="0">
                <a:solidFill>
                  <a:srgbClr val="7030A0"/>
                </a:solidFill>
                <a:latin typeface="Times New Roman"/>
                <a:ea typeface="Times New Roman"/>
                <a:cs typeface="Times New Roman"/>
              </a:rPr>
              <a:t>Wilt</a:t>
            </a:r>
            <a:endParaRPr lang="en-US" sz="2400" dirty="0">
              <a:solidFill>
                <a:srgbClr val="7030A0"/>
              </a:solidFill>
              <a:latin typeface="Times New Roman"/>
              <a:ea typeface="Times New Roman"/>
            </a:endParaRPr>
          </a:p>
          <a:p>
            <a:pPr marL="114300" marR="0" indent="0" algn="just" rtl="1">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مرض </a:t>
            </a:r>
            <a:r>
              <a:rPr lang="ar-IQ" sz="2400" dirty="0">
                <a:latin typeface="Times New Roman"/>
                <a:ea typeface="Times New Roman"/>
                <a:cs typeface="Times New Roman"/>
              </a:rPr>
              <a:t>فطري يسبب التفاف الوريقات والقرنات وتلون المجموع الخضري بلون </a:t>
            </a:r>
            <a:r>
              <a:rPr lang="ar-IQ" sz="2400" dirty="0" smtClean="0">
                <a:latin typeface="Times New Roman"/>
                <a:ea typeface="Times New Roman"/>
                <a:cs typeface="Times New Roman"/>
              </a:rPr>
              <a:t>أصفر، </a:t>
            </a:r>
            <a:r>
              <a:rPr lang="ar-IQ" sz="2400" dirty="0">
                <a:latin typeface="Times New Roman"/>
                <a:ea typeface="Times New Roman"/>
                <a:cs typeface="Times New Roman"/>
              </a:rPr>
              <a:t>يقاوم بإستعمال أصناف </a:t>
            </a:r>
            <a:r>
              <a:rPr lang="ar-IQ" sz="2400" dirty="0" smtClean="0">
                <a:latin typeface="Times New Roman"/>
                <a:ea typeface="Times New Roman"/>
                <a:cs typeface="Times New Roman"/>
              </a:rPr>
              <a:t>مقاومة.</a:t>
            </a:r>
            <a:endParaRPr lang="ar-IQ" sz="2400" dirty="0" smtClean="0">
              <a:latin typeface="Times New Roman"/>
              <a:ea typeface="Times New Roman"/>
            </a:endParaRPr>
          </a:p>
          <a:p>
            <a:pPr marL="571500" marR="0" indent="-457200" algn="just" rtl="1">
              <a:spcBef>
                <a:spcPts val="0"/>
              </a:spcBef>
              <a:spcAft>
                <a:spcPts val="0"/>
              </a:spcAft>
              <a:buClr>
                <a:srgbClr val="FF3399"/>
              </a:buClr>
              <a:buFont typeface="+mj-lt"/>
              <a:buAutoNum type="arabicPeriod" startAt="2"/>
            </a:pPr>
            <a:r>
              <a:rPr lang="ar-IQ" sz="2400" dirty="0" smtClean="0">
                <a:solidFill>
                  <a:srgbClr val="7030A0"/>
                </a:solidFill>
                <a:latin typeface="Times New Roman"/>
                <a:ea typeface="Times New Roman"/>
                <a:cs typeface="Times New Roman"/>
              </a:rPr>
              <a:t>عفن </a:t>
            </a:r>
            <a:r>
              <a:rPr lang="ar-IQ" sz="2400" dirty="0">
                <a:solidFill>
                  <a:srgbClr val="7030A0"/>
                </a:solidFill>
                <a:latin typeface="Times New Roman"/>
                <a:ea typeface="Times New Roman"/>
                <a:cs typeface="Times New Roman"/>
              </a:rPr>
              <a:t>الجذور الفيوزارمي </a:t>
            </a:r>
            <a:r>
              <a:rPr lang="en-US" sz="2400" dirty="0">
                <a:solidFill>
                  <a:srgbClr val="7030A0"/>
                </a:solidFill>
                <a:latin typeface="Times New Roman"/>
                <a:ea typeface="Times New Roman"/>
                <a:cs typeface="Times New Roman"/>
              </a:rPr>
              <a:t>Fusarium Root Rot</a:t>
            </a:r>
            <a:endParaRPr lang="en-US" sz="2400" dirty="0">
              <a:solidFill>
                <a:srgbClr val="7030A0"/>
              </a:solidFill>
              <a:latin typeface="Times New Roman"/>
              <a:ea typeface="Times New Roman"/>
            </a:endParaRPr>
          </a:p>
          <a:p>
            <a:pPr marL="114300" marR="0" indent="0" algn="just" rtl="1">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يصيب </a:t>
            </a:r>
            <a:r>
              <a:rPr lang="ar-IQ" sz="2400" dirty="0">
                <a:latin typeface="Times New Roman"/>
                <a:ea typeface="Times New Roman"/>
                <a:cs typeface="Times New Roman"/>
              </a:rPr>
              <a:t>الجذور وجزء الساق الموجود تحت سطح التربة ويقاوم بإتباع الدورة الزراعية الرباعية.</a:t>
            </a:r>
            <a:endParaRPr lang="en-US" sz="2400" dirty="0">
              <a:latin typeface="Times New Roman"/>
              <a:ea typeface="Times New Roman"/>
            </a:endParaRPr>
          </a:p>
          <a:p>
            <a:pPr marL="571500" marR="0" indent="-457200" algn="just" rtl="1">
              <a:spcBef>
                <a:spcPts val="0"/>
              </a:spcBef>
              <a:spcAft>
                <a:spcPts val="0"/>
              </a:spcAft>
              <a:buClr>
                <a:srgbClr val="FF3399"/>
              </a:buClr>
              <a:buFont typeface="+mj-lt"/>
              <a:buAutoNum type="arabicPeriod" startAt="3"/>
            </a:pPr>
            <a:r>
              <a:rPr lang="ar-IQ" sz="2400" dirty="0" smtClean="0">
                <a:solidFill>
                  <a:srgbClr val="7030A0"/>
                </a:solidFill>
                <a:latin typeface="Times New Roman"/>
                <a:ea typeface="Times New Roman"/>
                <a:cs typeface="Times New Roman"/>
              </a:rPr>
              <a:t>الجرب </a:t>
            </a:r>
            <a:r>
              <a:rPr lang="en-US" sz="2400" dirty="0">
                <a:solidFill>
                  <a:srgbClr val="7030A0"/>
                </a:solidFill>
                <a:latin typeface="Times New Roman"/>
                <a:ea typeface="Times New Roman"/>
                <a:cs typeface="Times New Roman"/>
              </a:rPr>
              <a:t>Scab</a:t>
            </a:r>
            <a:endParaRPr lang="en-US" sz="2400" dirty="0">
              <a:solidFill>
                <a:srgbClr val="7030A0"/>
              </a:solidFill>
              <a:latin typeface="Times New Roman"/>
              <a:ea typeface="Times New Roman"/>
            </a:endParaRPr>
          </a:p>
          <a:p>
            <a:pPr marL="114300" marR="0" indent="0" algn="just" rtl="1">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يكون </a:t>
            </a:r>
            <a:r>
              <a:rPr lang="ar-IQ" sz="2400" dirty="0">
                <a:latin typeface="Times New Roman"/>
                <a:ea typeface="Times New Roman"/>
                <a:cs typeface="Times New Roman"/>
              </a:rPr>
              <a:t>على هيئة بقع مستديرة أو يكون شكلها غير منتظم على </a:t>
            </a:r>
            <a:r>
              <a:rPr lang="ar-IQ" sz="2400" dirty="0" smtClean="0">
                <a:latin typeface="Times New Roman"/>
                <a:ea typeface="Times New Roman"/>
                <a:cs typeface="Times New Roman"/>
              </a:rPr>
              <a:t>الاوراق.</a:t>
            </a:r>
            <a:endParaRPr lang="ar-IQ" sz="2400" dirty="0" smtClean="0">
              <a:latin typeface="Times New Roman"/>
              <a:ea typeface="Times New Roman"/>
            </a:endParaRPr>
          </a:p>
          <a:p>
            <a:pPr marL="571500" marR="0" indent="-457200" algn="just" rtl="1">
              <a:spcBef>
                <a:spcPts val="0"/>
              </a:spcBef>
              <a:spcAft>
                <a:spcPts val="0"/>
              </a:spcAft>
              <a:buClr>
                <a:srgbClr val="FF3399"/>
              </a:buClr>
              <a:buFont typeface="+mj-lt"/>
              <a:buAutoNum type="arabicPeriod" startAt="4"/>
            </a:pPr>
            <a:r>
              <a:rPr lang="ar-IQ" sz="2400" dirty="0" smtClean="0">
                <a:solidFill>
                  <a:srgbClr val="7030A0"/>
                </a:solidFill>
                <a:latin typeface="Times New Roman"/>
                <a:ea typeface="Times New Roman"/>
                <a:cs typeface="Times New Roman"/>
              </a:rPr>
              <a:t>العفن </a:t>
            </a:r>
            <a:r>
              <a:rPr lang="ar-IQ" sz="2400" dirty="0">
                <a:solidFill>
                  <a:srgbClr val="7030A0"/>
                </a:solidFill>
                <a:latin typeface="Times New Roman"/>
                <a:ea typeface="Times New Roman"/>
                <a:cs typeface="Times New Roman"/>
              </a:rPr>
              <a:t>الرمادي </a:t>
            </a:r>
            <a:r>
              <a:rPr lang="en-US" sz="2400" dirty="0">
                <a:solidFill>
                  <a:srgbClr val="7030A0"/>
                </a:solidFill>
                <a:latin typeface="Times New Roman"/>
                <a:ea typeface="Times New Roman"/>
                <a:cs typeface="Times New Roman"/>
              </a:rPr>
              <a:t>Downy mildew</a:t>
            </a:r>
            <a:endParaRPr lang="en-US" sz="2400" dirty="0">
              <a:solidFill>
                <a:srgbClr val="7030A0"/>
              </a:solidFill>
              <a:latin typeface="Times New Roman"/>
              <a:ea typeface="Times New Roman"/>
            </a:endParaRPr>
          </a:p>
          <a:p>
            <a:pPr marL="114300" marR="0" indent="0" algn="just" rtl="1">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ظهوربقع </a:t>
            </a:r>
            <a:r>
              <a:rPr lang="ar-IQ" sz="2400" dirty="0">
                <a:latin typeface="Times New Roman"/>
                <a:ea typeface="Times New Roman"/>
                <a:cs typeface="Times New Roman"/>
              </a:rPr>
              <a:t>بيضاء الى زرقاء باهتة على السطح السفلي للورقة ويقاوم بالدورات الزراعية 3 – 4 سنوات على الاقل.</a:t>
            </a:r>
            <a:endParaRPr lang="en-US" sz="2400" dirty="0">
              <a:latin typeface="Times New Roman"/>
              <a:ea typeface="Times New Roman"/>
            </a:endParaRPr>
          </a:p>
          <a:p>
            <a:pPr marL="0" indent="0" algn="r">
              <a:buNone/>
            </a:pPr>
            <a:endParaRPr lang="en-US" sz="2400" dirty="0"/>
          </a:p>
        </p:txBody>
      </p:sp>
    </p:spTree>
    <p:extLst>
      <p:ext uri="{BB962C8B-B14F-4D97-AF65-F5344CB8AC3E}">
        <p14:creationId xmlns:p14="http://schemas.microsoft.com/office/powerpoint/2010/main" val="1237992832"/>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71500" lvl="0" indent="-457200" algn="just" rtl="1">
              <a:spcBef>
                <a:spcPts val="0"/>
              </a:spcBef>
              <a:buClr>
                <a:srgbClr val="FF3399"/>
              </a:buClr>
              <a:buFont typeface="+mj-lt"/>
              <a:buAutoNum type="arabicPeriod" startAt="5"/>
            </a:pPr>
            <a:endParaRPr lang="ar-IQ" sz="2400" b="1" dirty="0" smtClean="0">
              <a:solidFill>
                <a:srgbClr val="7030A0"/>
              </a:solidFill>
              <a:latin typeface="Times New Roman"/>
              <a:ea typeface="Times New Roman"/>
              <a:cs typeface="Times New Roman"/>
            </a:endParaRPr>
          </a:p>
          <a:p>
            <a:pPr marL="571500" lvl="0" indent="-457200" algn="just" rtl="1">
              <a:lnSpc>
                <a:spcPct val="150000"/>
              </a:lnSpc>
              <a:spcBef>
                <a:spcPts val="0"/>
              </a:spcBef>
              <a:buClr>
                <a:srgbClr val="FF3399"/>
              </a:buClr>
              <a:buFont typeface="+mj-lt"/>
              <a:buAutoNum type="arabicPeriod" startAt="5"/>
            </a:pPr>
            <a:r>
              <a:rPr lang="ar-IQ" sz="2400" dirty="0" smtClean="0">
                <a:solidFill>
                  <a:srgbClr val="7030A0"/>
                </a:solidFill>
                <a:latin typeface="Times New Roman"/>
                <a:ea typeface="Times New Roman"/>
                <a:cs typeface="Times New Roman"/>
              </a:rPr>
              <a:t>البياض </a:t>
            </a:r>
            <a:r>
              <a:rPr lang="ar-IQ" sz="2400" dirty="0">
                <a:solidFill>
                  <a:srgbClr val="7030A0"/>
                </a:solidFill>
                <a:latin typeface="Times New Roman"/>
                <a:ea typeface="Times New Roman"/>
                <a:cs typeface="Times New Roman"/>
              </a:rPr>
              <a:t>الدقيقي </a:t>
            </a:r>
            <a:r>
              <a:rPr lang="en-US" sz="2400" dirty="0">
                <a:solidFill>
                  <a:srgbClr val="7030A0"/>
                </a:solidFill>
                <a:latin typeface="Times New Roman"/>
                <a:ea typeface="Times New Roman"/>
                <a:cs typeface="Times New Roman"/>
              </a:rPr>
              <a:t>Powdery mildew</a:t>
            </a:r>
            <a:endParaRPr lang="en-US" sz="2400" dirty="0">
              <a:solidFill>
                <a:srgbClr val="7030A0"/>
              </a:solidFill>
              <a:latin typeface="Times New Roman"/>
              <a:ea typeface="Times New Roman"/>
            </a:endParaRPr>
          </a:p>
          <a:p>
            <a:pPr marL="114300" lvl="0" indent="0" algn="just" rtl="1">
              <a:lnSpc>
                <a:spcPct val="150000"/>
              </a:lnSpc>
              <a:spcBef>
                <a:spcPts val="0"/>
              </a:spcBef>
              <a:buNone/>
            </a:pPr>
            <a:r>
              <a:rPr lang="ar-IQ" sz="2400" dirty="0">
                <a:solidFill>
                  <a:prstClr val="black"/>
                </a:solidFill>
                <a:latin typeface="Times New Roman"/>
                <a:ea typeface="Times New Roman"/>
                <a:cs typeface="Times New Roman"/>
              </a:rPr>
              <a:t>      يكون على هيئة بقع مغطاة بمسحوق أبيض على الاوراق أو على </a:t>
            </a:r>
            <a:r>
              <a:rPr lang="ar-IQ" sz="2400" dirty="0" smtClean="0">
                <a:solidFill>
                  <a:prstClr val="black"/>
                </a:solidFill>
                <a:latin typeface="Times New Roman"/>
                <a:ea typeface="Times New Roman"/>
                <a:cs typeface="Times New Roman"/>
              </a:rPr>
              <a:t>السيقان، </a:t>
            </a:r>
            <a:r>
              <a:rPr lang="ar-IQ" sz="2400" dirty="0">
                <a:solidFill>
                  <a:prstClr val="black"/>
                </a:solidFill>
                <a:latin typeface="Times New Roman"/>
                <a:ea typeface="Times New Roman"/>
                <a:cs typeface="Times New Roman"/>
              </a:rPr>
              <a:t>يقاوم بإستعمال مسحوق الكبريت لتعفير النباتات ويوضع كل 15 – 20 يوما″ اذا كان المرض موجود اثناء حياة النبات.</a:t>
            </a:r>
            <a:endParaRPr lang="en-US" sz="2400" dirty="0">
              <a:solidFill>
                <a:prstClr val="black"/>
              </a:solidFill>
              <a:latin typeface="Times New Roman"/>
              <a:ea typeface="Times New Roman"/>
            </a:endParaRPr>
          </a:p>
          <a:p>
            <a:pPr marL="571500" marR="0" indent="-457200" algn="just" rtl="1">
              <a:lnSpc>
                <a:spcPct val="150000"/>
              </a:lnSpc>
              <a:spcBef>
                <a:spcPts val="0"/>
              </a:spcBef>
              <a:spcAft>
                <a:spcPts val="0"/>
              </a:spcAft>
              <a:buClr>
                <a:srgbClr val="FF3399"/>
              </a:buClr>
              <a:buFont typeface="+mj-lt"/>
              <a:buAutoNum type="arabicPeriod" startAt="6"/>
            </a:pPr>
            <a:r>
              <a:rPr lang="ar-IQ" sz="2400" dirty="0" smtClean="0">
                <a:solidFill>
                  <a:srgbClr val="7030A0"/>
                </a:solidFill>
                <a:latin typeface="Times New Roman"/>
                <a:ea typeface="Times New Roman"/>
                <a:cs typeface="Times New Roman"/>
              </a:rPr>
              <a:t>الهالوك</a:t>
            </a:r>
            <a:endParaRPr lang="en-US" sz="2400" dirty="0">
              <a:solidFill>
                <a:srgbClr val="7030A0"/>
              </a:solidFill>
              <a:latin typeface="Times New Roman"/>
              <a:ea typeface="Times New Roman"/>
            </a:endParaRPr>
          </a:p>
          <a:p>
            <a:pPr marL="114300" marR="0" indent="0" algn="just" rtl="1">
              <a:lnSpc>
                <a:spcPct val="150000"/>
              </a:lnSpc>
              <a:spcBef>
                <a:spcPts val="0"/>
              </a:spcBef>
              <a:spcAft>
                <a:spcPts val="0"/>
              </a:spcAft>
              <a:buNone/>
            </a:pPr>
            <a:r>
              <a:rPr lang="ar-IQ" sz="2400" dirty="0">
                <a:latin typeface="Times New Roman"/>
                <a:ea typeface="Times New Roman"/>
                <a:cs typeface="Times New Roman"/>
              </a:rPr>
              <a:t>   </a:t>
            </a:r>
            <a:r>
              <a:rPr lang="ar-IQ" sz="2400" dirty="0" smtClean="0">
                <a:latin typeface="Times New Roman"/>
                <a:ea typeface="Times New Roman"/>
                <a:cs typeface="Times New Roman"/>
              </a:rPr>
              <a:t>   يتطفل </a:t>
            </a:r>
            <a:r>
              <a:rPr lang="ar-IQ" sz="2400" dirty="0">
                <a:latin typeface="Times New Roman"/>
                <a:ea typeface="Times New Roman"/>
                <a:cs typeface="Times New Roman"/>
              </a:rPr>
              <a:t>على البزاليا ويقلل </a:t>
            </a:r>
            <a:r>
              <a:rPr lang="ar-IQ" sz="2400" dirty="0" smtClean="0">
                <a:latin typeface="Times New Roman"/>
                <a:ea typeface="Times New Roman"/>
                <a:cs typeface="Times New Roman"/>
              </a:rPr>
              <a:t>الحاصل، يقاوم </a:t>
            </a:r>
            <a:r>
              <a:rPr lang="ar-IQ" sz="2400" dirty="0">
                <a:latin typeface="Times New Roman"/>
                <a:ea typeface="Times New Roman"/>
                <a:cs typeface="Times New Roman"/>
              </a:rPr>
              <a:t>بالتبكير في الزراعة أو إتباع الدورات الزراعية الطويلة أو إدخال زراعة الكتان أو النيجليات لكي تقتل المتطفل</a:t>
            </a:r>
            <a:r>
              <a:rPr lang="ar-IQ" sz="2400" dirty="0" smtClean="0">
                <a:latin typeface="Times New Roman"/>
                <a:ea typeface="Times New Roman"/>
                <a:cs typeface="Times New Roman"/>
              </a:rPr>
              <a:t>.</a:t>
            </a:r>
          </a:p>
          <a:p>
            <a:pPr marL="114300" marR="0" indent="0" algn="just" rtl="1">
              <a:lnSpc>
                <a:spcPct val="150000"/>
              </a:lnSpc>
              <a:spcBef>
                <a:spcPts val="0"/>
              </a:spcBef>
              <a:spcAft>
                <a:spcPts val="0"/>
              </a:spcAft>
              <a:buNone/>
            </a:pP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r">
              <a:buNone/>
            </a:pPr>
            <a:endParaRPr lang="en-US" dirty="0"/>
          </a:p>
        </p:txBody>
      </p:sp>
    </p:spTree>
    <p:extLst>
      <p:ext uri="{BB962C8B-B14F-4D97-AF65-F5344CB8AC3E}">
        <p14:creationId xmlns:p14="http://schemas.microsoft.com/office/powerpoint/2010/main" val="155421163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panose="02020603050405020304" pitchFamily="18" charset="0"/>
                <a:ea typeface="Times New Roman"/>
                <a:cs typeface="Times New Roman" panose="02020603050405020304" pitchFamily="18" charset="0"/>
              </a:rPr>
              <a:t>الحشرات</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solidFill>
                  <a:srgbClr val="7030A0"/>
                </a:solidFill>
                <a:latin typeface="Times New Roman" panose="02020603050405020304" pitchFamily="18" charset="0"/>
                <a:ea typeface="Times New Roman"/>
                <a:cs typeface="Times New Roman" panose="02020603050405020304" pitchFamily="18" charset="0"/>
              </a:rPr>
              <a:t>التربس</a:t>
            </a:r>
            <a:r>
              <a:rPr lang="ar-IQ" sz="2400" dirty="0">
                <a:solidFill>
                  <a:srgbClr val="7030A0"/>
                </a:solidFill>
                <a:latin typeface="Times New Roman" panose="02020603050405020304" pitchFamily="18" charset="0"/>
                <a:ea typeface="Times New Roman"/>
                <a:cs typeface="Times New Roman" panose="02020603050405020304" pitchFamily="18" charset="0"/>
              </a:rPr>
              <a:t>:</a:t>
            </a:r>
            <a:r>
              <a:rPr lang="ar-IQ" sz="2400" dirty="0">
                <a:latin typeface="Times New Roman" panose="02020603050405020304" pitchFamily="18" charset="0"/>
                <a:ea typeface="Times New Roman"/>
                <a:cs typeface="Times New Roman" panose="02020603050405020304" pitchFamily="18" charset="0"/>
              </a:rPr>
              <a:t> يقاوم بإستعمال الجامسكان 5% مع الكبريت وتكرر العملية مرة كل اسبوعين.</a:t>
            </a:r>
            <a:endParaRPr lang="en-US" sz="2400" dirty="0">
              <a:latin typeface="Times New Roman" panose="02020603050405020304" pitchFamily="18" charset="0"/>
              <a:ea typeface="Times New Roman"/>
              <a:cs typeface="Times New Roman" panose="02020603050405020304" pitchFamily="18" charset="0"/>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solidFill>
                  <a:srgbClr val="7030A0"/>
                </a:solidFill>
                <a:latin typeface="Times New Roman" panose="02020603050405020304" pitchFamily="18" charset="0"/>
                <a:ea typeface="Times New Roman"/>
                <a:cs typeface="Times New Roman" panose="02020603050405020304" pitchFamily="18" charset="0"/>
              </a:rPr>
              <a:t>الدودة </a:t>
            </a:r>
            <a:r>
              <a:rPr lang="ar-IQ" sz="2400" dirty="0">
                <a:solidFill>
                  <a:srgbClr val="7030A0"/>
                </a:solidFill>
                <a:latin typeface="Times New Roman" panose="02020603050405020304" pitchFamily="18" charset="0"/>
                <a:ea typeface="Times New Roman"/>
                <a:cs typeface="Times New Roman" panose="02020603050405020304" pitchFamily="18" charset="0"/>
              </a:rPr>
              <a:t>القارضة: </a:t>
            </a:r>
            <a:r>
              <a:rPr lang="ar-IQ" sz="2400" dirty="0">
                <a:latin typeface="Times New Roman" panose="02020603050405020304" pitchFamily="18" charset="0"/>
                <a:ea typeface="Times New Roman"/>
                <a:cs typeface="Times New Roman" panose="02020603050405020304" pitchFamily="18" charset="0"/>
              </a:rPr>
              <a:t>تقاوم بإستعمال طعم سام مكون من مركبات خاصة من الصوديوم.</a:t>
            </a:r>
            <a:endParaRPr lang="en-US" sz="2400" dirty="0">
              <a:latin typeface="Times New Roman" panose="02020603050405020304" pitchFamily="18" charset="0"/>
              <a:ea typeface="Times New Roman"/>
              <a:cs typeface="Times New Roman" panose="02020603050405020304" pitchFamily="18" charset="0"/>
            </a:endParaRPr>
          </a:p>
          <a:p>
            <a:pPr marL="457200" marR="0" indent="-457200" algn="just" rtl="1">
              <a:lnSpc>
                <a:spcPct val="150000"/>
              </a:lnSpc>
              <a:spcBef>
                <a:spcPts val="0"/>
              </a:spcBef>
              <a:spcAft>
                <a:spcPts val="0"/>
              </a:spcAft>
              <a:buClr>
                <a:srgbClr val="FF3399"/>
              </a:buClr>
              <a:buFont typeface="+mj-lt"/>
              <a:buAutoNum type="arabicPeriod"/>
            </a:pPr>
            <a:r>
              <a:rPr lang="ar-IQ" sz="2400" dirty="0" smtClean="0">
                <a:solidFill>
                  <a:srgbClr val="7030A0"/>
                </a:solidFill>
                <a:latin typeface="Times New Roman" panose="02020603050405020304" pitchFamily="18" charset="0"/>
                <a:ea typeface="Times New Roman"/>
                <a:cs typeface="Times New Roman" panose="02020603050405020304" pitchFamily="18" charset="0"/>
              </a:rPr>
              <a:t>خنفساء </a:t>
            </a:r>
            <a:r>
              <a:rPr lang="ar-IQ" sz="2400" dirty="0">
                <a:solidFill>
                  <a:srgbClr val="7030A0"/>
                </a:solidFill>
                <a:latin typeface="Times New Roman" panose="02020603050405020304" pitchFamily="18" charset="0"/>
                <a:ea typeface="Times New Roman"/>
                <a:cs typeface="Times New Roman" panose="02020603050405020304" pitchFamily="18" charset="0"/>
              </a:rPr>
              <a:t>البزاليا: </a:t>
            </a:r>
            <a:r>
              <a:rPr lang="ar-IQ" sz="2400" dirty="0">
                <a:latin typeface="Times New Roman" panose="02020603050405020304" pitchFamily="18" charset="0"/>
                <a:ea typeface="Times New Roman"/>
                <a:cs typeface="Times New Roman" panose="02020603050405020304" pitchFamily="18" charset="0"/>
              </a:rPr>
              <a:t>تسبب تلف البذور أثناء التخزين وتقاوم بإستعمال ثاني كبريتيد الكاربون بمعدل 200 سم</a:t>
            </a:r>
            <a:r>
              <a:rPr lang="ar-IQ" sz="2400" baseline="30000" dirty="0">
                <a:latin typeface="Times New Roman" panose="02020603050405020304" pitchFamily="18" charset="0"/>
                <a:ea typeface="Times New Roman"/>
                <a:cs typeface="Times New Roman" panose="02020603050405020304" pitchFamily="18" charset="0"/>
              </a:rPr>
              <a:t>3.</a:t>
            </a:r>
            <a:r>
              <a:rPr lang="ar-IQ" sz="2400" dirty="0">
                <a:latin typeface="Times New Roman" panose="02020603050405020304" pitchFamily="18" charset="0"/>
                <a:ea typeface="Times New Roman"/>
                <a:cs typeface="Times New Roman" panose="02020603050405020304" pitchFamily="18" charset="0"/>
              </a:rPr>
              <a:t> لتر</a:t>
            </a:r>
            <a:r>
              <a:rPr lang="ar-IQ" sz="2400" baseline="30000" dirty="0">
                <a:latin typeface="Times New Roman" panose="02020603050405020304" pitchFamily="18" charset="0"/>
                <a:ea typeface="Times New Roman"/>
                <a:cs typeface="Times New Roman" panose="02020603050405020304" pitchFamily="18" charset="0"/>
              </a:rPr>
              <a:t>-1</a:t>
            </a:r>
            <a:r>
              <a:rPr lang="ar-IQ" sz="2400" dirty="0">
                <a:latin typeface="Times New Roman" panose="02020603050405020304" pitchFamily="18" charset="0"/>
                <a:ea typeface="Times New Roman"/>
                <a:cs typeface="Times New Roman" panose="02020603050405020304" pitchFamily="18" charset="0"/>
              </a:rPr>
              <a:t> لمدة 24ساعة ثم تهوى البذور وتخزن</a:t>
            </a:r>
            <a:r>
              <a:rPr lang="ar-IQ" sz="2400" dirty="0" smtClean="0">
                <a:latin typeface="Times New Roman" panose="02020603050405020304" pitchFamily="18" charset="0"/>
                <a:ea typeface="Times New Roman"/>
                <a:cs typeface="Times New Roman" panose="02020603050405020304" pitchFamily="18" charset="0"/>
              </a:rPr>
              <a:t>.</a:t>
            </a:r>
          </a:p>
          <a:p>
            <a:pPr marL="457200" indent="-457200" algn="just" rtl="1">
              <a:lnSpc>
                <a:spcPct val="150000"/>
              </a:lnSpc>
              <a:spcBef>
                <a:spcPts val="0"/>
              </a:spcBef>
              <a:buClr>
                <a:srgbClr val="FF3399"/>
              </a:buClr>
              <a:buFont typeface="+mj-lt"/>
              <a:buAutoNum type="arabicPeriod"/>
            </a:pPr>
            <a:r>
              <a:rPr lang="ar-IQ" sz="2400" dirty="0" smtClean="0">
                <a:solidFill>
                  <a:srgbClr val="7030A0"/>
                </a:solidFill>
              </a:rPr>
              <a:t>من </a:t>
            </a:r>
            <a:r>
              <a:rPr lang="ar-IQ" sz="2400" dirty="0">
                <a:solidFill>
                  <a:srgbClr val="7030A0"/>
                </a:solidFill>
              </a:rPr>
              <a:t>البقول: </a:t>
            </a:r>
            <a:r>
              <a:rPr lang="ar-IQ" sz="2400" dirty="0"/>
              <a:t>يقاوم بالرش بمحلول يحتوي على </a:t>
            </a:r>
            <a:r>
              <a:rPr lang="ar-IQ" sz="2400" dirty="0" smtClean="0"/>
              <a:t>الملاثيون </a:t>
            </a:r>
            <a:r>
              <a:rPr lang="en-US" sz="2400" dirty="0" err="1"/>
              <a:t>Malathion</a:t>
            </a:r>
            <a:r>
              <a:rPr lang="ar-IQ" sz="2400" dirty="0" smtClean="0"/>
              <a:t> </a:t>
            </a:r>
            <a:r>
              <a:rPr lang="ar-IQ" sz="2400" dirty="0"/>
              <a:t>بنسبة 10% </a:t>
            </a:r>
            <a:endParaRPr lang="ar-IQ" sz="2400" dirty="0" smtClean="0">
              <a:latin typeface="Times New Roman" panose="02020603050405020304" pitchFamily="18" charset="0"/>
              <a:ea typeface="Times New Roman"/>
              <a:cs typeface="Times New Roman" panose="02020603050405020304" pitchFamily="18" charset="0"/>
            </a:endParaRPr>
          </a:p>
          <a:p>
            <a:pPr marL="0" marR="0" indent="0" algn="just" rtl="1">
              <a:lnSpc>
                <a:spcPct val="150000"/>
              </a:lnSpc>
              <a:spcBef>
                <a:spcPts val="0"/>
              </a:spcBef>
              <a:spcAft>
                <a:spcPts val="0"/>
              </a:spcAft>
              <a:buClr>
                <a:srgbClr val="FF3399"/>
              </a:buClr>
              <a:buNone/>
            </a:pPr>
            <a:r>
              <a:rPr lang="ar-IQ" sz="2400" dirty="0" smtClean="0">
                <a:latin typeface="Times New Roman" panose="02020603050405020304" pitchFamily="18" charset="0"/>
                <a:ea typeface="Times New Roman"/>
                <a:cs typeface="Times New Roman" panose="02020603050405020304" pitchFamily="18" charset="0"/>
              </a:rPr>
              <a:t>................................................. يتبع</a:t>
            </a:r>
            <a:endParaRPr lang="en-US" sz="2400" dirty="0">
              <a:latin typeface="Times New Roman" panose="02020603050405020304" pitchFamily="18" charset="0"/>
              <a:ea typeface="Times New Roman"/>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601408"/>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algn="just" rtl="1">
              <a:buFont typeface="Wingdings" panose="05000000000000000000" pitchFamily="2" charset="2"/>
              <a:buChar char="q"/>
            </a:pPr>
            <a:endParaRPr lang="ar-IQ" sz="2400" b="1" dirty="0" smtClean="0">
              <a:solidFill>
                <a:srgbClr val="FF0000"/>
              </a:solidFill>
              <a:latin typeface="Times New Roman"/>
              <a:cs typeface="Times New Roman"/>
            </a:endParaRPr>
          </a:p>
          <a:p>
            <a:pPr algn="ctr" rtl="1">
              <a:buFont typeface="Wingdings" panose="05000000000000000000" pitchFamily="2" charset="2"/>
              <a:buChar char="q"/>
            </a:pPr>
            <a:r>
              <a:rPr lang="ar-SA" sz="2400" b="1" dirty="0" smtClean="0">
                <a:solidFill>
                  <a:srgbClr val="FF0000"/>
                </a:solidFill>
                <a:latin typeface="Times New Roman"/>
                <a:cs typeface="+mj-cs"/>
              </a:rPr>
              <a:t>الباقلاء</a:t>
            </a:r>
            <a:endParaRPr lang="en-US" sz="2400" dirty="0">
              <a:solidFill>
                <a:srgbClr val="FF0000"/>
              </a:solidFill>
              <a:cs typeface="+mj-cs"/>
            </a:endParaRPr>
          </a:p>
          <a:p>
            <a:pPr marL="0" indent="0" algn="ctr" rtl="1">
              <a:buNone/>
            </a:pPr>
            <a:r>
              <a:rPr lang="en-US" sz="2400" b="1" i="1" dirty="0" err="1">
                <a:solidFill>
                  <a:srgbClr val="FF0000"/>
                </a:solidFill>
                <a:latin typeface="Times New Roman"/>
                <a:cs typeface="+mj-cs"/>
              </a:rPr>
              <a:t>Vicia</a:t>
            </a:r>
            <a:r>
              <a:rPr lang="en-US" sz="2400" b="1" i="1" dirty="0">
                <a:solidFill>
                  <a:srgbClr val="FF0000"/>
                </a:solidFill>
                <a:latin typeface="Times New Roman"/>
                <a:cs typeface="+mj-cs"/>
              </a:rPr>
              <a:t> </a:t>
            </a:r>
            <a:r>
              <a:rPr lang="en-US" sz="2400" b="1" i="1" dirty="0" err="1">
                <a:solidFill>
                  <a:srgbClr val="FF0000"/>
                </a:solidFill>
                <a:latin typeface="Times New Roman"/>
                <a:cs typeface="+mj-cs"/>
              </a:rPr>
              <a:t>faba</a:t>
            </a:r>
            <a:r>
              <a:rPr lang="en-US" sz="2400" b="1" i="1" dirty="0">
                <a:solidFill>
                  <a:srgbClr val="FF0000"/>
                </a:solidFill>
                <a:latin typeface="Times New Roman"/>
                <a:cs typeface="+mj-cs"/>
              </a:rPr>
              <a:t> </a:t>
            </a:r>
            <a:r>
              <a:rPr lang="en-US" sz="2400" b="1" dirty="0">
                <a:solidFill>
                  <a:srgbClr val="FF0000"/>
                </a:solidFill>
                <a:latin typeface="Times New Roman"/>
                <a:cs typeface="+mj-cs"/>
              </a:rPr>
              <a:t>L</a:t>
            </a:r>
            <a:r>
              <a:rPr lang="en-US" sz="2400" b="1" i="1" dirty="0">
                <a:solidFill>
                  <a:srgbClr val="FF0000"/>
                </a:solidFill>
                <a:latin typeface="Times New Roman"/>
                <a:cs typeface="+mj-cs"/>
              </a:rPr>
              <a:t>.</a:t>
            </a:r>
            <a:endParaRPr lang="en-US" sz="2400" dirty="0">
              <a:solidFill>
                <a:srgbClr val="FF0000"/>
              </a:solidFill>
              <a:cs typeface="+mj-cs"/>
            </a:endParaRPr>
          </a:p>
          <a:p>
            <a:pPr marL="0" indent="0" algn="ctr" rtl="1">
              <a:buNone/>
            </a:pPr>
            <a:r>
              <a:rPr lang="en-US" sz="2400" b="1" dirty="0">
                <a:solidFill>
                  <a:srgbClr val="FF0000"/>
                </a:solidFill>
                <a:latin typeface="Times New Roman"/>
                <a:cs typeface="+mj-cs"/>
              </a:rPr>
              <a:t>Broad bean</a:t>
            </a:r>
            <a:endParaRPr lang="en-US" sz="2400" dirty="0">
              <a:solidFill>
                <a:srgbClr val="FF0000"/>
              </a:solidFill>
              <a:cs typeface="+mj-cs"/>
            </a:endParaRPr>
          </a:p>
          <a:p>
            <a:pPr algn="just" rtl="1">
              <a:buFont typeface="Wingdings"/>
              <a:buChar char="§"/>
            </a:pPr>
            <a:r>
              <a:rPr lang="ar-SA" sz="2400" dirty="0" smtClean="0">
                <a:latin typeface="Times New Roman"/>
                <a:cs typeface="Times New Roman"/>
              </a:rPr>
              <a:t>الباقلاء </a:t>
            </a:r>
            <a:r>
              <a:rPr lang="ar-SA" sz="2400" dirty="0">
                <a:latin typeface="Times New Roman"/>
                <a:cs typeface="Times New Roman"/>
              </a:rPr>
              <a:t>من المحاصيل الشتوية المهمة تأتي اهميتها من حيث الاستهلاك والمساحة المزروعة قياسا بمعدل الخضر </a:t>
            </a:r>
            <a:r>
              <a:rPr lang="ar-SA" sz="2400" dirty="0" smtClean="0">
                <a:latin typeface="Times New Roman"/>
                <a:cs typeface="Times New Roman"/>
              </a:rPr>
              <a:t>الاخرى</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تتميز </a:t>
            </a:r>
            <a:r>
              <a:rPr lang="ar-SA" sz="2400" dirty="0">
                <a:latin typeface="Times New Roman"/>
                <a:cs typeface="Times New Roman"/>
              </a:rPr>
              <a:t>بقرونها الكبيرة الحجم الغضة وبذورها الكبيرة وتؤكل قرونها الخضراء مطهية كما تؤكل بذورها إما خضراء أو جافة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يحتوي </a:t>
            </a:r>
            <a:r>
              <a:rPr lang="ar-SA" sz="2400" dirty="0">
                <a:latin typeface="Times New Roman"/>
                <a:cs typeface="Times New Roman"/>
              </a:rPr>
              <a:t>كل 100 غم على </a:t>
            </a:r>
            <a:r>
              <a:rPr lang="ar-SA" sz="2400" dirty="0" smtClean="0">
                <a:latin typeface="Times New Roman"/>
                <a:cs typeface="Times New Roman"/>
              </a:rPr>
              <a:t>80.2 </a:t>
            </a:r>
            <a:r>
              <a:rPr lang="ar-SA" sz="2400" dirty="0">
                <a:latin typeface="Times New Roman"/>
                <a:cs typeface="Times New Roman"/>
              </a:rPr>
              <a:t>غم ماء ، 6.7 غم </a:t>
            </a:r>
            <a:r>
              <a:rPr lang="ar-SA" sz="2400" dirty="0" smtClean="0">
                <a:latin typeface="Times New Roman"/>
                <a:cs typeface="Times New Roman"/>
              </a:rPr>
              <a:t>بروتين </a:t>
            </a:r>
            <a:r>
              <a:rPr lang="ar-SA" sz="2400" dirty="0">
                <a:latin typeface="Times New Roman"/>
                <a:cs typeface="Times New Roman"/>
              </a:rPr>
              <a:t>، 11.4 غم كربوهيدرات كما تحتوي على الـ </a:t>
            </a:r>
            <a:r>
              <a:rPr lang="en-US" sz="2400" dirty="0">
                <a:latin typeface="Times New Roman"/>
                <a:cs typeface="Times New Roman"/>
              </a:rPr>
              <a:t>Ca</a:t>
            </a:r>
            <a:r>
              <a:rPr lang="ar-SA" sz="2400" dirty="0">
                <a:latin typeface="Times New Roman"/>
                <a:cs typeface="Times New Roman"/>
              </a:rPr>
              <a:t> ، </a:t>
            </a:r>
            <a:r>
              <a:rPr lang="en-US" sz="2400" dirty="0">
                <a:latin typeface="Times New Roman"/>
                <a:cs typeface="Times New Roman"/>
              </a:rPr>
              <a:t>Mg</a:t>
            </a:r>
            <a:r>
              <a:rPr lang="ar-SA" sz="2400" dirty="0">
                <a:latin typeface="Times New Roman"/>
                <a:cs typeface="Times New Roman"/>
              </a:rPr>
              <a:t> </a:t>
            </a:r>
            <a:r>
              <a:rPr lang="ar-SA" sz="2400" dirty="0" smtClean="0">
                <a:latin typeface="Times New Roman"/>
                <a:cs typeface="Times New Roman"/>
              </a:rPr>
              <a:t>،</a:t>
            </a:r>
            <a:r>
              <a:rPr lang="ar-IQ" sz="2400" dirty="0" smtClean="0">
                <a:latin typeface="Times New Roman"/>
                <a:cs typeface="Times New Roman"/>
              </a:rPr>
              <a:t> </a:t>
            </a:r>
            <a:r>
              <a:rPr lang="en-US" sz="2400" dirty="0" smtClean="0">
                <a:latin typeface="Times New Roman"/>
                <a:cs typeface="Times New Roman"/>
              </a:rPr>
              <a:t> P</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يعتقد </a:t>
            </a:r>
            <a:r>
              <a:rPr lang="ar-SA" sz="2400" dirty="0">
                <a:latin typeface="Times New Roman"/>
                <a:cs typeface="Times New Roman"/>
              </a:rPr>
              <a:t>ان موطنها شمال افريقيا وجنوب غرب اسيا وكثير من الباحثين يعتبر ان  الجزائر موطنها </a:t>
            </a:r>
            <a:r>
              <a:rPr lang="ar-SA" sz="2400" dirty="0" smtClean="0">
                <a:latin typeface="Times New Roman"/>
                <a:cs typeface="Times New Roman"/>
              </a:rPr>
              <a:t>الاصلي</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buFont typeface="Wingdings"/>
              <a:buChar char="§"/>
            </a:pPr>
            <a:r>
              <a:rPr lang="ar-SA" sz="2400" dirty="0" smtClean="0">
                <a:latin typeface="Times New Roman"/>
                <a:cs typeface="Times New Roman"/>
              </a:rPr>
              <a:t>وتنتشر </a:t>
            </a:r>
            <a:r>
              <a:rPr lang="ar-SA" sz="2400" dirty="0">
                <a:latin typeface="Times New Roman"/>
                <a:cs typeface="Times New Roman"/>
              </a:rPr>
              <a:t>زراعتها في جميع انحاء العالم وتزرع في العراق بكميات كبيرة</a:t>
            </a:r>
            <a:r>
              <a:rPr lang="ar-SA" sz="2400" dirty="0" smtClean="0">
                <a:latin typeface="Times New Roman"/>
                <a:cs typeface="Times New Roman"/>
              </a:rPr>
              <a:t>.</a:t>
            </a:r>
            <a:endParaRPr lang="ar-IQ" sz="2400" dirty="0" smtClean="0">
              <a:latin typeface="Times New Roman"/>
              <a:cs typeface="Times New Roman"/>
            </a:endParaRPr>
          </a:p>
          <a:p>
            <a:pPr marL="0" indent="0" algn="just" rtl="1">
              <a:buNone/>
            </a:pPr>
            <a:r>
              <a:rPr lang="ar-IQ" sz="2400" dirty="0" smtClean="0">
                <a:latin typeface="Times New Roman"/>
                <a:cs typeface="Times New Roman"/>
              </a:rPr>
              <a:t>..................................... يتبع</a:t>
            </a:r>
            <a:endParaRPr lang="en-US" sz="2400" dirty="0"/>
          </a:p>
          <a:p>
            <a:pPr marL="0" indent="0" algn="just">
              <a:buNone/>
            </a:pPr>
            <a:endParaRPr lang="en-US" sz="2400" dirty="0"/>
          </a:p>
        </p:txBody>
      </p:sp>
    </p:spTree>
    <p:extLst>
      <p:ext uri="{BB962C8B-B14F-4D97-AF65-F5344CB8AC3E}">
        <p14:creationId xmlns:p14="http://schemas.microsoft.com/office/powerpoint/2010/main" val="255080667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lvl="0" algn="just" rtl="1">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الجو الملائم </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الباقلاء </a:t>
            </a:r>
            <a:r>
              <a:rPr lang="ar-SA" sz="2400" dirty="0" smtClean="0">
                <a:ea typeface="Times New Roman"/>
                <a:cs typeface="Times New Roman"/>
              </a:rPr>
              <a:t>محصول </a:t>
            </a:r>
            <a:r>
              <a:rPr lang="ar-SA" sz="2400" dirty="0">
                <a:ea typeface="Times New Roman"/>
                <a:cs typeface="Times New Roman"/>
              </a:rPr>
              <a:t>شتوي يحتاج الى درجات حرارة منخفضة نوعا ما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ولوحظ </a:t>
            </a:r>
            <a:r>
              <a:rPr lang="ar-SA" sz="2400" dirty="0">
                <a:ea typeface="Times New Roman"/>
                <a:cs typeface="Times New Roman"/>
              </a:rPr>
              <a:t>ان افضل الدرجات هي </a:t>
            </a:r>
            <a:r>
              <a:rPr lang="ar-SA" sz="2400" dirty="0" smtClean="0">
                <a:ea typeface="Times New Roman"/>
                <a:cs typeface="Times New Roman"/>
              </a:rPr>
              <a:t>17م</a:t>
            </a:r>
            <a:r>
              <a:rPr lang="ar-SA" sz="2400" dirty="0">
                <a:ea typeface="Times New Roman"/>
                <a:cs typeface="Times New Roman"/>
              </a:rPr>
              <a:t>°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الا </a:t>
            </a:r>
            <a:r>
              <a:rPr lang="ar-SA" sz="2400" dirty="0">
                <a:ea typeface="Times New Roman"/>
                <a:cs typeface="Times New Roman"/>
              </a:rPr>
              <a:t>ان البرودة الشديدة او الصقيع اثناء الازهار يؤدي الى تساقط الازهار وخسارة المحصول وهذه الدرجة تضر النبات خاصة اذا انخفضت في </a:t>
            </a:r>
            <a:r>
              <a:rPr lang="ar-SA" sz="2400" dirty="0" smtClean="0">
                <a:ea typeface="Times New Roman"/>
                <a:cs typeface="Times New Roman"/>
              </a:rPr>
              <a:t>الليل</a:t>
            </a:r>
            <a:r>
              <a:rPr lang="ar-IQ" sz="2400" dirty="0" smtClean="0">
                <a:ea typeface="Times New Roman"/>
                <a:cs typeface="Times New Roman"/>
              </a:rPr>
              <a:t>،</a:t>
            </a:r>
          </a:p>
          <a:p>
            <a:pPr algn="just" rtl="1">
              <a:buFont typeface="Wingdings"/>
              <a:buChar char="§"/>
            </a:pPr>
            <a:r>
              <a:rPr lang="ar-SA" sz="2400" dirty="0" smtClean="0">
                <a:ea typeface="Times New Roman"/>
                <a:cs typeface="Times New Roman"/>
              </a:rPr>
              <a:t>عادة </a:t>
            </a:r>
            <a:r>
              <a:rPr lang="ar-SA" sz="2400" dirty="0">
                <a:ea typeface="Times New Roman"/>
                <a:cs typeface="Times New Roman"/>
              </a:rPr>
              <a:t>يكون الانخفاض في شهر </a:t>
            </a:r>
            <a:r>
              <a:rPr lang="ar-SA" sz="2400" dirty="0" smtClean="0">
                <a:ea typeface="Times New Roman"/>
                <a:cs typeface="Times New Roman"/>
              </a:rPr>
              <a:t>شباط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اما </a:t>
            </a:r>
            <a:r>
              <a:rPr lang="ar-SA" sz="2400" dirty="0">
                <a:ea typeface="Times New Roman"/>
                <a:cs typeface="Times New Roman"/>
              </a:rPr>
              <a:t>اذا ارتفعت درجة الحرارة في نهاية الموسم فانها تؤدي الى الاسراع </a:t>
            </a:r>
            <a:r>
              <a:rPr lang="ar-SA" sz="2400" dirty="0" smtClean="0">
                <a:ea typeface="Times New Roman"/>
                <a:cs typeface="Times New Roman"/>
              </a:rPr>
              <a:t>بالنضج</a:t>
            </a:r>
            <a:r>
              <a:rPr lang="ar-IQ" sz="2400" dirty="0" smtClean="0">
                <a:ea typeface="Times New Roman"/>
                <a:cs typeface="Times New Roman"/>
              </a:rPr>
              <a:t>،</a:t>
            </a:r>
            <a:endParaRPr lang="ar-IQ" sz="2400" dirty="0">
              <a:ea typeface="Times New Roman"/>
              <a:cs typeface="Times New Roman"/>
            </a:endParaRPr>
          </a:p>
          <a:p>
            <a:pPr algn="just" rtl="1">
              <a:buFont typeface="Wingdings"/>
              <a:buChar char="§"/>
            </a:pPr>
            <a:r>
              <a:rPr lang="ar-SA" sz="2400" dirty="0">
                <a:ea typeface="Times New Roman"/>
                <a:cs typeface="Times New Roman"/>
              </a:rPr>
              <a:t>تؤثر درجات الحرارة والفترة الضوئية </a:t>
            </a:r>
            <a:r>
              <a:rPr lang="ar-SA" sz="2400" dirty="0" smtClean="0">
                <a:ea typeface="Times New Roman"/>
                <a:cs typeface="Times New Roman"/>
              </a:rPr>
              <a:t>على </a:t>
            </a:r>
            <a:r>
              <a:rPr lang="ar-SA" sz="2400" dirty="0">
                <a:ea typeface="Times New Roman"/>
                <a:cs typeface="Times New Roman"/>
              </a:rPr>
              <a:t>المحصول واقصى نمو له في الليل في درجة 20 م° </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ومن </a:t>
            </a:r>
            <a:r>
              <a:rPr lang="ar-SA" sz="2400" dirty="0">
                <a:ea typeface="Times New Roman"/>
                <a:cs typeface="Times New Roman"/>
              </a:rPr>
              <a:t>الملاحظ ان درجة 17 – 20 م° هي الدرجة المثالية وتقل كلما تقدم النبات بالعمر حتى يصل الى مرحلة </a:t>
            </a:r>
            <a:r>
              <a:rPr lang="ar-SA" sz="2400" dirty="0" smtClean="0">
                <a:ea typeface="Times New Roman"/>
                <a:cs typeface="Times New Roman"/>
              </a:rPr>
              <a:t>العقد</a:t>
            </a:r>
            <a:r>
              <a:rPr lang="ar-IQ" sz="2400" dirty="0" smtClean="0">
                <a:ea typeface="Times New Roman"/>
                <a:cs typeface="Times New Roman"/>
              </a:rPr>
              <a:t>،</a:t>
            </a:r>
            <a:r>
              <a:rPr lang="ar-SA" sz="2400" dirty="0" smtClean="0">
                <a:ea typeface="Times New Roman"/>
                <a:cs typeface="Times New Roman"/>
              </a:rPr>
              <a:t> ا</a:t>
            </a:r>
            <a:endParaRPr lang="ar-IQ" sz="2400" dirty="0" smtClean="0">
              <a:ea typeface="Times New Roman"/>
              <a:cs typeface="Times New Roman"/>
            </a:endParaRPr>
          </a:p>
          <a:p>
            <a:pPr algn="just" rtl="1">
              <a:buFont typeface="Wingdings"/>
              <a:buChar char="§"/>
            </a:pPr>
            <a:r>
              <a:rPr lang="ar-SA" sz="2400" dirty="0" smtClean="0">
                <a:ea typeface="Times New Roman"/>
                <a:cs typeface="Times New Roman"/>
              </a:rPr>
              <a:t>لدرجة </a:t>
            </a:r>
            <a:r>
              <a:rPr lang="ar-SA" sz="2400" dirty="0">
                <a:ea typeface="Times New Roman"/>
                <a:cs typeface="Times New Roman"/>
              </a:rPr>
              <a:t>الملائمة للنمو الخضري مرتفعة قليلا عن الدرجة الملائمة لتكوين وعقد القرون. </a:t>
            </a:r>
            <a:r>
              <a:rPr lang="ar-IQ" sz="2400" dirty="0" smtClean="0">
                <a:ea typeface="Times New Roman"/>
                <a:cs typeface="Times New Roman"/>
              </a:rPr>
              <a:t> </a:t>
            </a:r>
            <a:endParaRPr lang="en-US" sz="2400" dirty="0"/>
          </a:p>
        </p:txBody>
      </p:sp>
    </p:spTree>
    <p:extLst>
      <p:ext uri="{BB962C8B-B14F-4D97-AF65-F5344CB8AC3E}">
        <p14:creationId xmlns:p14="http://schemas.microsoft.com/office/powerpoint/2010/main" val="189998773"/>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IQ" sz="2400" dirty="0">
                <a:latin typeface="Times New Roman"/>
                <a:ea typeface="Times New Roman"/>
                <a:cs typeface="Times New Roman"/>
              </a:rPr>
              <a:t> </a:t>
            </a:r>
            <a:r>
              <a:rPr lang="ar-SA" sz="2400" dirty="0">
                <a:latin typeface="Times New Roman"/>
                <a:ea typeface="Times New Roman"/>
                <a:cs typeface="Times New Roman"/>
              </a:rPr>
              <a:t>يزداد </a:t>
            </a:r>
            <a:r>
              <a:rPr lang="ar-SA" sz="2400" dirty="0" smtClean="0">
                <a:latin typeface="Times New Roman"/>
                <a:ea typeface="Times New Roman"/>
                <a:cs typeface="Times New Roman"/>
              </a:rPr>
              <a:t>نموالاصناف </a:t>
            </a:r>
            <a:r>
              <a:rPr lang="ar-SA" sz="2400" dirty="0">
                <a:latin typeface="Times New Roman"/>
                <a:ea typeface="Times New Roman"/>
                <a:cs typeface="Times New Roman"/>
              </a:rPr>
              <a:t>السريعة النمو </a:t>
            </a:r>
            <a:r>
              <a:rPr lang="ar-SA" sz="2400" dirty="0" smtClean="0">
                <a:latin typeface="Times New Roman"/>
                <a:ea typeface="Times New Roman"/>
                <a:cs typeface="Times New Roman"/>
              </a:rPr>
              <a:t>بزيادة </a:t>
            </a:r>
            <a:r>
              <a:rPr lang="ar-SA" sz="2400" dirty="0">
                <a:latin typeface="Times New Roman"/>
                <a:ea typeface="Times New Roman"/>
                <a:cs typeface="Times New Roman"/>
              </a:rPr>
              <a:t>الفترة الضوئية من 8 – 12 </a:t>
            </a:r>
            <a:r>
              <a:rPr lang="ar-SA" sz="2400" dirty="0" smtClean="0">
                <a:latin typeface="Times New Roman"/>
                <a:ea typeface="Times New Roman"/>
                <a:cs typeface="Times New Roman"/>
              </a:rPr>
              <a:t>ساعة</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 </a:t>
            </a:r>
            <a:r>
              <a:rPr lang="ar-SA" sz="2400" dirty="0">
                <a:latin typeface="Times New Roman"/>
                <a:ea typeface="Times New Roman"/>
                <a:cs typeface="Times New Roman"/>
              </a:rPr>
              <a:t>الا ان زيادة الفترة الضوئية من 12 – </a:t>
            </a:r>
            <a:r>
              <a:rPr lang="ar-SA" sz="2400" dirty="0" smtClean="0">
                <a:latin typeface="Times New Roman"/>
                <a:ea typeface="Times New Roman"/>
                <a:cs typeface="Times New Roman"/>
              </a:rPr>
              <a:t>16ساعة </a:t>
            </a:r>
            <a:r>
              <a:rPr lang="ar-SA" sz="2400" dirty="0">
                <a:latin typeface="Times New Roman"/>
                <a:ea typeface="Times New Roman"/>
                <a:cs typeface="Times New Roman"/>
              </a:rPr>
              <a:t>لا يؤثر على </a:t>
            </a:r>
            <a:r>
              <a:rPr lang="ar-SA" sz="2400" dirty="0" smtClean="0">
                <a:latin typeface="Times New Roman"/>
                <a:ea typeface="Times New Roman"/>
                <a:cs typeface="Times New Roman"/>
              </a:rPr>
              <a:t>النمو</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اما </a:t>
            </a:r>
            <a:r>
              <a:rPr lang="ar-SA" sz="2400" dirty="0">
                <a:latin typeface="Times New Roman"/>
                <a:ea typeface="Times New Roman"/>
                <a:cs typeface="Times New Roman"/>
              </a:rPr>
              <a:t>الاصناف البطيئة النمو فانها تستجيب لطول المدة الضوئية وتنمو جيدا في فترات الاضاءة المستمرة,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ويصحب </a:t>
            </a:r>
            <a:r>
              <a:rPr lang="ar-SA" sz="2400" dirty="0">
                <a:latin typeface="Times New Roman"/>
                <a:ea typeface="Times New Roman"/>
                <a:cs typeface="Times New Roman"/>
              </a:rPr>
              <a:t>الزيادة في ارتفاع النبات تحت الظروف الضوئية الملائمة للنمو زيادة في عدد العقد المتكونة مع عدم تغيير طول السلاميات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وتزداد </a:t>
            </a:r>
            <a:r>
              <a:rPr lang="ar-SA" sz="2400" dirty="0">
                <a:latin typeface="Times New Roman"/>
                <a:ea typeface="Times New Roman"/>
                <a:cs typeface="Times New Roman"/>
              </a:rPr>
              <a:t>سرعة تكون العقد في معظم الاصناف بزيادة شدة الاضاءة ولكنها لا تزداد ازديادا واضحا بارتفاع درجة حرارة النمو على </a:t>
            </a:r>
            <a:r>
              <a:rPr lang="ar-SA" sz="2400" dirty="0" smtClean="0">
                <a:latin typeface="Times New Roman"/>
                <a:ea typeface="Times New Roman"/>
                <a:cs typeface="Times New Roman"/>
              </a:rPr>
              <a:t>17◦م</a:t>
            </a:r>
            <a:r>
              <a:rPr lang="ar-IQ" sz="2400" dirty="0" smtClean="0">
                <a:latin typeface="Times New Roman"/>
                <a:ea typeface="Times New Roman"/>
                <a:cs typeface="Times New Roman"/>
              </a:rPr>
              <a:t>،</a:t>
            </a:r>
            <a:r>
              <a:rPr lang="ar-SA" sz="2400" dirty="0" smtClean="0">
                <a:latin typeface="Times New Roman"/>
                <a:ea typeface="Times New Roman"/>
                <a:cs typeface="Times New Roman"/>
              </a:rPr>
              <a:t> </a:t>
            </a:r>
            <a:endParaRPr lang="ar-IQ" sz="2400" dirty="0" smtClean="0">
              <a:latin typeface="Times New Roman"/>
              <a:ea typeface="Times New Roman"/>
              <a:cs typeface="Times New Roman"/>
            </a:endParaRPr>
          </a:p>
          <a:p>
            <a:pPr marR="0" algn="just" rtl="1">
              <a:lnSpc>
                <a:spcPct val="150000"/>
              </a:lnSpc>
              <a:spcBef>
                <a:spcPts val="0"/>
              </a:spcBef>
              <a:spcAft>
                <a:spcPts val="0"/>
              </a:spcAft>
              <a:buFont typeface="Wingdings"/>
              <a:buChar char="§"/>
            </a:pPr>
            <a:r>
              <a:rPr lang="ar-SA" sz="2400" dirty="0" smtClean="0">
                <a:latin typeface="Times New Roman"/>
                <a:ea typeface="Times New Roman"/>
                <a:cs typeface="Times New Roman"/>
              </a:rPr>
              <a:t>وتنقص </a:t>
            </a:r>
            <a:r>
              <a:rPr lang="ar-SA" sz="2400" dirty="0">
                <a:latin typeface="Times New Roman"/>
                <a:ea typeface="Times New Roman"/>
                <a:cs typeface="Times New Roman"/>
              </a:rPr>
              <a:t>سرعة نمو الساق الرئيس اذا عقدت القرون ولا سيما اذا كانت شدة الاضاءة ضعيفة, كما تنقص ايضا عند نمو الافرع الجانبية. </a:t>
            </a:r>
            <a:endParaRPr lang="en-US" sz="2400" dirty="0">
              <a:solidFill>
                <a:schemeClr val="accent6">
                  <a:lumMod val="75000"/>
                </a:schemeClr>
              </a:solidFill>
              <a:effectLst/>
              <a:latin typeface="Times New Roman"/>
              <a:ea typeface="Times New Roman"/>
            </a:endParaRPr>
          </a:p>
        </p:txBody>
      </p:sp>
    </p:spTree>
    <p:extLst>
      <p:ext uri="{BB962C8B-B14F-4D97-AF65-F5344CB8AC3E}">
        <p14:creationId xmlns:p14="http://schemas.microsoft.com/office/powerpoint/2010/main" val="230827288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228600"/>
            <a:ext cx="8382000" cy="6400800"/>
          </a:xfrm>
        </p:spPr>
        <p:txBody>
          <a:bodyPr>
            <a:normAutofit/>
          </a:bodyPr>
          <a:lstStyle/>
          <a:p>
            <a:pPr marL="0" indent="0" algn="ctr" rtl="1">
              <a:buNone/>
            </a:pPr>
            <a:r>
              <a:rPr lang="ar-SA" sz="2600" b="1" dirty="0">
                <a:solidFill>
                  <a:srgbClr val="C00000"/>
                </a:solidFill>
                <a:latin typeface="Times New Roman"/>
                <a:cs typeface="+mj-cs"/>
              </a:rPr>
              <a:t>العائلة البقولية</a:t>
            </a:r>
            <a:endParaRPr lang="en-US" sz="2600" dirty="0">
              <a:solidFill>
                <a:srgbClr val="C00000"/>
              </a:solidFill>
              <a:cs typeface="+mj-cs"/>
            </a:endParaRPr>
          </a:p>
          <a:p>
            <a:pPr marL="0" indent="0" algn="ctr" rtl="1">
              <a:buNone/>
            </a:pPr>
            <a:r>
              <a:rPr lang="en-US" sz="2600" b="1" dirty="0" err="1">
                <a:solidFill>
                  <a:srgbClr val="C00000"/>
                </a:solidFill>
                <a:latin typeface="Times New Roman"/>
                <a:cs typeface="+mj-cs"/>
              </a:rPr>
              <a:t>Fabaceae</a:t>
            </a:r>
            <a:endParaRPr lang="en-US" sz="2600" dirty="0">
              <a:solidFill>
                <a:srgbClr val="C00000"/>
              </a:solidFill>
              <a:cs typeface="+mj-cs"/>
            </a:endParaRPr>
          </a:p>
          <a:p>
            <a:pPr marL="0" indent="0" algn="ctr" rtl="1">
              <a:buNone/>
            </a:pPr>
            <a:r>
              <a:rPr lang="en-US" sz="2600" b="1" dirty="0">
                <a:solidFill>
                  <a:srgbClr val="C00000"/>
                </a:solidFill>
                <a:latin typeface="Times New Roman"/>
                <a:cs typeface="+mj-cs"/>
              </a:rPr>
              <a:t>Pea or pulse family</a:t>
            </a:r>
            <a:endParaRPr lang="en-US" sz="2600" dirty="0">
              <a:solidFill>
                <a:srgbClr val="C00000"/>
              </a:solidFill>
              <a:cs typeface="+mj-cs"/>
            </a:endParaRPr>
          </a:p>
          <a:p>
            <a:pPr marL="185738" indent="-185738" algn="just" rtl="1">
              <a:lnSpc>
                <a:spcPct val="120000"/>
              </a:lnSpc>
              <a:buFont typeface="Wingdings"/>
              <a:buChar char="§"/>
            </a:pPr>
            <a:r>
              <a:rPr lang="ar-IQ" sz="2900" dirty="0" smtClean="0">
                <a:latin typeface="Times New Roman"/>
                <a:cs typeface="Times New Roman"/>
              </a:rPr>
              <a:t> تسمى</a:t>
            </a:r>
            <a:r>
              <a:rPr lang="ar-SA" sz="2900" dirty="0" smtClean="0">
                <a:latin typeface="Times New Roman"/>
                <a:cs typeface="Times New Roman"/>
              </a:rPr>
              <a:t> </a:t>
            </a:r>
            <a:r>
              <a:rPr lang="ar-SA" sz="2900" dirty="0">
                <a:latin typeface="Times New Roman"/>
                <a:cs typeface="Times New Roman"/>
              </a:rPr>
              <a:t>العائلة </a:t>
            </a:r>
            <a:r>
              <a:rPr lang="ar-SA" sz="2900" dirty="0" smtClean="0">
                <a:latin typeface="Times New Roman"/>
                <a:cs typeface="Times New Roman"/>
              </a:rPr>
              <a:t>البقولية</a:t>
            </a:r>
            <a:r>
              <a:rPr lang="en-US" sz="2900" dirty="0" smtClean="0">
                <a:latin typeface="Times New Roman"/>
                <a:cs typeface="Times New Roman"/>
              </a:rPr>
              <a:t>  </a:t>
            </a:r>
            <a:r>
              <a:rPr lang="ar-SA" sz="2900" dirty="0" smtClean="0">
                <a:latin typeface="Times New Roman"/>
                <a:cs typeface="Times New Roman"/>
              </a:rPr>
              <a:t>سابقا</a:t>
            </a:r>
            <a:r>
              <a:rPr lang="ar-SA" sz="2900" i="1" dirty="0" smtClean="0">
                <a:latin typeface="Times New Roman"/>
                <a:cs typeface="Times New Roman"/>
              </a:rPr>
              <a:t>″</a:t>
            </a:r>
            <a:r>
              <a:rPr lang="en-US" sz="2900" dirty="0" err="1" smtClean="0">
                <a:solidFill>
                  <a:schemeClr val="accent1">
                    <a:lumMod val="75000"/>
                  </a:schemeClr>
                </a:solidFill>
                <a:latin typeface="Times New Roman"/>
                <a:cs typeface="Times New Roman"/>
              </a:rPr>
              <a:t>Leguminosae</a:t>
            </a:r>
            <a:r>
              <a:rPr lang="ar-SA" sz="2900" dirty="0" smtClean="0">
                <a:latin typeface="Times New Roman"/>
                <a:cs typeface="Times New Roman"/>
              </a:rPr>
              <a:t>, </a:t>
            </a:r>
            <a:r>
              <a:rPr lang="ar-SA" sz="2900" dirty="0">
                <a:latin typeface="Times New Roman"/>
                <a:cs typeface="Times New Roman"/>
              </a:rPr>
              <a:t>وهي من العوائل المهمة التابعة لمحاصيل الخضر من الناحية الاقتصادية والغذائية لانها تشتمل عدة محاصيل </a:t>
            </a:r>
            <a:r>
              <a:rPr lang="ar-SA" sz="2900" dirty="0" smtClean="0">
                <a:latin typeface="Times New Roman"/>
                <a:cs typeface="Times New Roman"/>
              </a:rPr>
              <a:t>اقتصادية</a:t>
            </a:r>
            <a:r>
              <a:rPr lang="ar-IQ" sz="2900" dirty="0" smtClean="0">
                <a:latin typeface="Times New Roman"/>
                <a:cs typeface="Times New Roman"/>
              </a:rPr>
              <a:t>،</a:t>
            </a:r>
          </a:p>
          <a:p>
            <a:pPr marL="185738" indent="-185738" algn="just" rtl="1">
              <a:lnSpc>
                <a:spcPct val="120000"/>
              </a:lnSpc>
              <a:buFont typeface="Wingdings"/>
              <a:buChar char="§"/>
            </a:pPr>
            <a:r>
              <a:rPr lang="ar-SA" sz="2900" dirty="0" smtClean="0">
                <a:latin typeface="Times New Roman"/>
                <a:cs typeface="Times New Roman"/>
              </a:rPr>
              <a:t> تتشابه </a:t>
            </a:r>
            <a:r>
              <a:rPr lang="ar-SA" sz="2900" dirty="0">
                <a:latin typeface="Times New Roman"/>
                <a:cs typeface="Times New Roman"/>
              </a:rPr>
              <a:t>نباتاتها في كثير من الصفات النباتية إذ تمتاز </a:t>
            </a:r>
            <a:endParaRPr lang="ar-IQ" sz="2900" dirty="0" smtClean="0">
              <a:latin typeface="Times New Roman"/>
              <a:cs typeface="Times New Roman"/>
            </a:endParaRPr>
          </a:p>
          <a:p>
            <a:pPr marL="185738" indent="-185738" algn="just" rtl="1">
              <a:lnSpc>
                <a:spcPct val="120000"/>
              </a:lnSpc>
              <a:buFont typeface="Wingdings"/>
              <a:buChar char="§"/>
            </a:pPr>
            <a:r>
              <a:rPr lang="ar-IQ" sz="2900" dirty="0" smtClean="0">
                <a:latin typeface="Times New Roman"/>
                <a:cs typeface="Times New Roman"/>
              </a:rPr>
              <a:t> </a:t>
            </a:r>
            <a:r>
              <a:rPr lang="ar-SA" sz="2900" dirty="0" smtClean="0">
                <a:latin typeface="Times New Roman"/>
                <a:cs typeface="Times New Roman"/>
              </a:rPr>
              <a:t>بإرتفاع </a:t>
            </a:r>
            <a:r>
              <a:rPr lang="ar-SA" sz="2900" dirty="0">
                <a:latin typeface="Times New Roman"/>
                <a:cs typeface="Times New Roman"/>
              </a:rPr>
              <a:t>محتواها من </a:t>
            </a:r>
            <a:r>
              <a:rPr lang="ar-SA" sz="2900" dirty="0" smtClean="0">
                <a:latin typeface="Times New Roman"/>
                <a:cs typeface="Times New Roman"/>
              </a:rPr>
              <a:t>البروتين</a:t>
            </a:r>
            <a:r>
              <a:rPr lang="ar-IQ" sz="2900" dirty="0" smtClean="0">
                <a:latin typeface="Times New Roman"/>
                <a:cs typeface="Times New Roman"/>
              </a:rPr>
              <a:t>،</a:t>
            </a:r>
          </a:p>
          <a:p>
            <a:pPr marL="185738" indent="-185738" algn="just" rtl="1">
              <a:lnSpc>
                <a:spcPct val="120000"/>
              </a:lnSpc>
              <a:buFont typeface="Wingdings"/>
              <a:buChar char="§"/>
            </a:pPr>
            <a:r>
              <a:rPr lang="ar-SA" sz="2900" dirty="0" smtClean="0">
                <a:latin typeface="Times New Roman"/>
                <a:cs typeface="Times New Roman"/>
              </a:rPr>
              <a:t> </a:t>
            </a:r>
            <a:r>
              <a:rPr lang="ar-SA" sz="2900" dirty="0">
                <a:latin typeface="Times New Roman"/>
                <a:cs typeface="Times New Roman"/>
              </a:rPr>
              <a:t>كما ان لها القدرة على الاستفادة من النتروجين الجوي الذي تثبته بواسطة بكتيريا العقد الجذرية وبذلك تساعد على زيادة خصوبة التربة والتبادل مع المحاصيل المجهدة الاخرى في الدورة </a:t>
            </a:r>
            <a:r>
              <a:rPr lang="ar-SA" sz="2900" dirty="0" smtClean="0">
                <a:latin typeface="Times New Roman"/>
                <a:cs typeface="Times New Roman"/>
              </a:rPr>
              <a:t>الزراعية</a:t>
            </a:r>
            <a:r>
              <a:rPr lang="ar-IQ" sz="2900" dirty="0" smtClean="0">
                <a:latin typeface="Times New Roman"/>
                <a:cs typeface="Times New Roman"/>
              </a:rPr>
              <a:t>،</a:t>
            </a:r>
            <a:endParaRPr lang="ar-IQ" sz="2900" dirty="0">
              <a:latin typeface="Times New Roman"/>
              <a:cs typeface="Times New Roman"/>
            </a:endParaRPr>
          </a:p>
          <a:p>
            <a:pPr algn="just">
              <a:lnSpc>
                <a:spcPct val="120000"/>
              </a:lnSpc>
            </a:pPr>
            <a:endParaRPr lang="en-US" sz="2900" dirty="0"/>
          </a:p>
        </p:txBody>
      </p:sp>
    </p:spTree>
    <p:extLst>
      <p:ext uri="{BB962C8B-B14F-4D97-AF65-F5344CB8AC3E}">
        <p14:creationId xmlns:p14="http://schemas.microsoft.com/office/powerpoint/2010/main" val="412170708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lgn="just" rtl="1">
              <a:lnSpc>
                <a:spcPct val="120000"/>
              </a:lnSpc>
              <a:spcBef>
                <a:spcPts val="0"/>
              </a:spcBef>
              <a:buFont typeface="Wingdings"/>
              <a:buChar char="§"/>
            </a:pPr>
            <a:r>
              <a:rPr lang="ar-SA" sz="2500" dirty="0" smtClean="0">
                <a:solidFill>
                  <a:prstClr val="black"/>
                </a:solidFill>
                <a:latin typeface="Times New Roman"/>
                <a:ea typeface="Times New Roman"/>
                <a:cs typeface="Times New Roman"/>
              </a:rPr>
              <a:t>ان </a:t>
            </a:r>
            <a:r>
              <a:rPr lang="ar-SA" sz="2500" dirty="0">
                <a:solidFill>
                  <a:prstClr val="black"/>
                </a:solidFill>
                <a:latin typeface="Times New Roman"/>
                <a:ea typeface="Times New Roman"/>
                <a:cs typeface="Times New Roman"/>
              </a:rPr>
              <a:t>تكوين القرون في معظم الاصناف يزداد بزيادة شدة الاضاءة الا ان هذه الزيادة لا تكون واضحة, </a:t>
            </a:r>
            <a:endParaRPr lang="ar-IQ" sz="2500" dirty="0" smtClean="0">
              <a:solidFill>
                <a:prstClr val="black"/>
              </a:solidFill>
              <a:latin typeface="Times New Roman"/>
              <a:ea typeface="Times New Roman"/>
              <a:cs typeface="Times New Roman"/>
            </a:endParaRPr>
          </a:p>
          <a:p>
            <a:pPr lvl="0" algn="just" rtl="1">
              <a:lnSpc>
                <a:spcPct val="120000"/>
              </a:lnSpc>
              <a:spcBef>
                <a:spcPts val="0"/>
              </a:spcBef>
              <a:buFont typeface="Wingdings"/>
              <a:buChar char="§"/>
            </a:pPr>
            <a:r>
              <a:rPr lang="ar-SA" sz="2500" dirty="0" smtClean="0">
                <a:solidFill>
                  <a:prstClr val="black"/>
                </a:solidFill>
                <a:latin typeface="Times New Roman"/>
                <a:ea typeface="Times New Roman"/>
                <a:cs typeface="Times New Roman"/>
              </a:rPr>
              <a:t>كما </a:t>
            </a:r>
            <a:r>
              <a:rPr lang="ar-SA" sz="2500" dirty="0">
                <a:solidFill>
                  <a:prstClr val="black"/>
                </a:solidFill>
                <a:latin typeface="Times New Roman"/>
                <a:ea typeface="Times New Roman"/>
                <a:cs typeface="Times New Roman"/>
              </a:rPr>
              <a:t>ان وجود عدد كبير من القرون على النبات يؤثر على تكوين الافرع الجانبية لانه يؤدي الى بطء النموات الخضرية والساق الرئيس او تكوين تفرعات </a:t>
            </a:r>
            <a:r>
              <a:rPr lang="ar-SA" sz="2500" dirty="0" smtClean="0">
                <a:solidFill>
                  <a:prstClr val="black"/>
                </a:solidFill>
                <a:latin typeface="Times New Roman"/>
                <a:ea typeface="Times New Roman"/>
                <a:cs typeface="Times New Roman"/>
              </a:rPr>
              <a:t>جانبية</a:t>
            </a:r>
            <a:r>
              <a:rPr lang="ar-IQ" sz="2500" dirty="0" smtClean="0">
                <a:solidFill>
                  <a:prstClr val="black"/>
                </a:solidFill>
                <a:latin typeface="Times New Roman"/>
                <a:ea typeface="Times New Roman"/>
                <a:cs typeface="Times New Roman"/>
              </a:rPr>
              <a:t>،</a:t>
            </a:r>
            <a:r>
              <a:rPr lang="ar-SA" sz="2500" dirty="0" smtClean="0">
                <a:solidFill>
                  <a:prstClr val="black"/>
                </a:solidFill>
                <a:latin typeface="Times New Roman"/>
                <a:ea typeface="Times New Roman"/>
                <a:cs typeface="Times New Roman"/>
              </a:rPr>
              <a:t> </a:t>
            </a:r>
            <a:endParaRPr lang="ar-IQ" sz="2500" dirty="0" smtClean="0">
              <a:solidFill>
                <a:prstClr val="black"/>
              </a:solidFill>
              <a:latin typeface="Times New Roman"/>
              <a:ea typeface="Times New Roman"/>
              <a:cs typeface="Times New Roman"/>
            </a:endParaRPr>
          </a:p>
          <a:p>
            <a:pPr lvl="0" algn="just" rtl="1">
              <a:lnSpc>
                <a:spcPct val="120000"/>
              </a:lnSpc>
              <a:spcBef>
                <a:spcPts val="0"/>
              </a:spcBef>
              <a:buFont typeface="Wingdings"/>
              <a:buChar char="§"/>
            </a:pPr>
            <a:r>
              <a:rPr lang="ar-IQ" sz="2500" dirty="0" smtClean="0">
                <a:solidFill>
                  <a:prstClr val="black"/>
                </a:solidFill>
                <a:latin typeface="Times New Roman"/>
                <a:ea typeface="Times New Roman"/>
                <a:cs typeface="Times New Roman"/>
              </a:rPr>
              <a:t>و</a:t>
            </a:r>
            <a:r>
              <a:rPr lang="ar-SA" sz="2500" dirty="0" smtClean="0">
                <a:solidFill>
                  <a:prstClr val="black"/>
                </a:solidFill>
                <a:latin typeface="Times New Roman"/>
                <a:ea typeface="Times New Roman"/>
                <a:cs typeface="Times New Roman"/>
              </a:rPr>
              <a:t>من </a:t>
            </a:r>
            <a:r>
              <a:rPr lang="ar-SA" sz="2500" dirty="0">
                <a:solidFill>
                  <a:prstClr val="black"/>
                </a:solidFill>
                <a:latin typeface="Times New Roman"/>
                <a:ea typeface="Times New Roman"/>
                <a:cs typeface="Times New Roman"/>
              </a:rPr>
              <a:t>المشاكل الرئيسة في العراق لانتاج الباقلاء هي انخفاض نسبة الازهار العاقدة ويرجع سبب ذلك الى ارتفاع درجات الحرارة مع نقص مدة الاضاءة وهذا التأثير يختلف باختلاف الاصناف المزروعة.</a:t>
            </a:r>
            <a:endParaRPr lang="en-US" sz="2200" dirty="0">
              <a:solidFill>
                <a:prstClr val="black"/>
              </a:solidFill>
              <a:latin typeface="Times New Roman"/>
              <a:ea typeface="Times New Roman"/>
            </a:endParaRPr>
          </a:p>
          <a:p>
            <a:pPr lvl="0" algn="just" rtl="1">
              <a:lnSpc>
                <a:spcPct val="120000"/>
              </a:lnSpc>
              <a:spcBef>
                <a:spcPts val="0"/>
              </a:spcBef>
              <a:buFont typeface="Wingdings" panose="05000000000000000000" pitchFamily="2" charset="2"/>
              <a:buChar char="v"/>
            </a:pPr>
            <a:endParaRPr lang="ar-IQ" sz="2500" b="1" dirty="0" smtClean="0">
              <a:solidFill>
                <a:srgbClr val="F79646">
                  <a:lumMod val="75000"/>
                </a:srgbClr>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v"/>
            </a:pPr>
            <a:r>
              <a:rPr lang="ar-SA" sz="2500" b="1" dirty="0" smtClean="0">
                <a:solidFill>
                  <a:srgbClr val="F79646">
                    <a:lumMod val="75000"/>
                  </a:srgbClr>
                </a:solidFill>
                <a:latin typeface="Times New Roman"/>
                <a:ea typeface="Times New Roman"/>
                <a:cs typeface="Times New Roman"/>
              </a:rPr>
              <a:t>موعد </a:t>
            </a:r>
            <a:r>
              <a:rPr lang="ar-SA" sz="2500" b="1" dirty="0">
                <a:solidFill>
                  <a:srgbClr val="F79646">
                    <a:lumMod val="75000"/>
                  </a:srgbClr>
                </a:solidFill>
                <a:latin typeface="Times New Roman"/>
                <a:ea typeface="Times New Roman"/>
                <a:cs typeface="Times New Roman"/>
              </a:rPr>
              <a:t>الزراعة : </a:t>
            </a:r>
            <a:r>
              <a:rPr lang="ar-SA" sz="2500" dirty="0">
                <a:solidFill>
                  <a:srgbClr val="F79646">
                    <a:lumMod val="75000"/>
                  </a:srgbClr>
                </a:solidFill>
                <a:latin typeface="Times New Roman"/>
                <a:ea typeface="Times New Roman"/>
                <a:cs typeface="Times New Roman"/>
              </a:rPr>
              <a:t>تشرين الاول – تشرين الثاني.</a:t>
            </a:r>
            <a:endParaRPr lang="en-US" sz="2200" dirty="0">
              <a:solidFill>
                <a:srgbClr val="F79646">
                  <a:lumMod val="75000"/>
                </a:srgbClr>
              </a:solidFill>
              <a:latin typeface="Times New Roman"/>
              <a:ea typeface="Times New Roman"/>
            </a:endParaRPr>
          </a:p>
          <a:p>
            <a:pPr marL="0" indent="0" algn="r">
              <a:buNone/>
            </a:pPr>
            <a:r>
              <a:rPr lang="ar-IQ" dirty="0" smtClean="0"/>
              <a:t>....................................... يتبع</a:t>
            </a:r>
            <a:endParaRPr lang="en-US" dirty="0"/>
          </a:p>
        </p:txBody>
      </p:sp>
    </p:spTree>
    <p:extLst>
      <p:ext uri="{BB962C8B-B14F-4D97-AF65-F5344CB8AC3E}">
        <p14:creationId xmlns:p14="http://schemas.microsoft.com/office/powerpoint/2010/main" val="2182817914"/>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lvl="0" algn="just" rtl="1">
              <a:lnSpc>
                <a:spcPct val="115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التربة الملائمة </a:t>
            </a:r>
            <a:endParaRPr lang="en-US" sz="2400" dirty="0">
              <a:solidFill>
                <a:srgbClr val="C00000"/>
              </a:solidFill>
              <a:latin typeface="Times New Roman"/>
              <a:ea typeface="Times New Roman"/>
              <a:cs typeface="+mj-cs"/>
            </a:endParaRPr>
          </a:p>
          <a:p>
            <a:pPr marR="0" algn="just" rtl="1">
              <a:lnSpc>
                <a:spcPct val="115000"/>
              </a:lnSpc>
              <a:spcBef>
                <a:spcPts val="0"/>
              </a:spcBef>
              <a:spcAft>
                <a:spcPts val="0"/>
              </a:spcAft>
              <a:buFont typeface="Wingdings"/>
              <a:buChar char="§"/>
            </a:pPr>
            <a:r>
              <a:rPr lang="ar-SA" sz="2400" dirty="0" smtClean="0">
                <a:latin typeface="Times New Roman"/>
                <a:ea typeface="Times New Roman"/>
                <a:cs typeface="+mj-cs"/>
              </a:rPr>
              <a:t>تزرع </a:t>
            </a:r>
            <a:r>
              <a:rPr lang="ar-SA" sz="2400" dirty="0">
                <a:latin typeface="Times New Roman"/>
                <a:ea typeface="Times New Roman"/>
                <a:cs typeface="+mj-cs"/>
              </a:rPr>
              <a:t>الباقلاء في الاراضي المزيجية الثقيلة كما تنجح ايضا في الاراضي المزيجية </a:t>
            </a:r>
            <a:r>
              <a:rPr lang="ar-SA" sz="2400" dirty="0" smtClean="0">
                <a:latin typeface="Times New Roman"/>
                <a:ea typeface="Times New Roman"/>
                <a:cs typeface="+mj-cs"/>
              </a:rPr>
              <a:t>الرملية</a:t>
            </a:r>
            <a:r>
              <a:rPr lang="ar-IQ" sz="2400" dirty="0" smtClean="0">
                <a:latin typeface="Times New Roman"/>
                <a:ea typeface="Times New Roman"/>
                <a:cs typeface="+mj-cs"/>
              </a:rPr>
              <a:t>،</a:t>
            </a:r>
          </a:p>
          <a:p>
            <a:pPr marR="0" algn="just" rtl="1">
              <a:lnSpc>
                <a:spcPct val="115000"/>
              </a:lnSpc>
              <a:spcBef>
                <a:spcPts val="0"/>
              </a:spcBef>
              <a:spcAft>
                <a:spcPts val="0"/>
              </a:spcAft>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وعند زراعتها في ارض خصبة غنية تقل نسبة العقد لأن النبات يتجه الى النمو الخضري القوي ويعزى سبب ذلك لزيادة نسبة الـ </a:t>
            </a:r>
            <a:r>
              <a:rPr lang="en-US" sz="2400" dirty="0">
                <a:latin typeface="Times New Roman"/>
                <a:ea typeface="Times New Roman"/>
                <a:cs typeface="+mj-cs"/>
              </a:rPr>
              <a:t>N</a:t>
            </a:r>
            <a:r>
              <a:rPr lang="ar-SA" sz="2400" dirty="0">
                <a:latin typeface="Times New Roman"/>
                <a:ea typeface="Times New Roman"/>
                <a:cs typeface="+mj-cs"/>
              </a:rPr>
              <a:t> في التربة. </a:t>
            </a:r>
            <a:endParaRPr lang="en-US" sz="2400" dirty="0">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mj-cs"/>
              </a:rPr>
              <a:t>كمية التقاوي </a:t>
            </a:r>
            <a:endParaRPr lang="en-US" sz="2400" dirty="0">
              <a:solidFill>
                <a:srgbClr val="C00000"/>
              </a:solidFill>
              <a:latin typeface="Times New Roman"/>
              <a:ea typeface="Times New Roman"/>
              <a:cs typeface="+mj-cs"/>
            </a:endParaRPr>
          </a:p>
          <a:p>
            <a:pPr algn="just" rtl="1">
              <a:lnSpc>
                <a:spcPct val="115000"/>
              </a:lnSpc>
              <a:buFont typeface="Wingdings"/>
              <a:buChar char="§"/>
            </a:pPr>
            <a:r>
              <a:rPr lang="ar-SA" sz="2400" dirty="0" smtClean="0">
                <a:latin typeface="Times New Roman"/>
                <a:cs typeface="+mj-cs"/>
              </a:rPr>
              <a:t>يتكاثر </a:t>
            </a:r>
            <a:r>
              <a:rPr lang="ar-SA" sz="2400" dirty="0">
                <a:latin typeface="Times New Roman"/>
                <a:cs typeface="+mj-cs"/>
              </a:rPr>
              <a:t>النبات بالبذور التي تزرع  مباشرة في الحقل, </a:t>
            </a:r>
            <a:endParaRPr lang="ar-IQ" sz="2400" dirty="0" smtClean="0">
              <a:latin typeface="Times New Roman"/>
              <a:cs typeface="+mj-cs"/>
            </a:endParaRPr>
          </a:p>
          <a:p>
            <a:pPr algn="just" rtl="1">
              <a:lnSpc>
                <a:spcPct val="115000"/>
              </a:lnSpc>
              <a:buFont typeface="Wingdings"/>
              <a:buChar char="§"/>
            </a:pPr>
            <a:r>
              <a:rPr lang="ar-SA" sz="2400" dirty="0" smtClean="0">
                <a:latin typeface="Times New Roman"/>
                <a:cs typeface="+mj-cs"/>
              </a:rPr>
              <a:t>يحتاج </a:t>
            </a:r>
            <a:r>
              <a:rPr lang="ar-SA" sz="2400" dirty="0">
                <a:latin typeface="Times New Roman"/>
                <a:cs typeface="+mj-cs"/>
              </a:rPr>
              <a:t>الدونم 15 – 30 </a:t>
            </a:r>
            <a:r>
              <a:rPr lang="ar-SA" sz="2400" dirty="0" smtClean="0">
                <a:latin typeface="Times New Roman"/>
                <a:cs typeface="+mj-cs"/>
              </a:rPr>
              <a:t>كغم</a:t>
            </a:r>
            <a:r>
              <a:rPr lang="ar-IQ" sz="2400" dirty="0" smtClean="0">
                <a:latin typeface="Times New Roman"/>
                <a:cs typeface="+mj-cs"/>
              </a:rPr>
              <a:t>،</a:t>
            </a:r>
            <a:r>
              <a:rPr lang="ar-SA" sz="2400" dirty="0" smtClean="0">
                <a:latin typeface="Times New Roman"/>
                <a:cs typeface="+mj-cs"/>
              </a:rPr>
              <a:t> </a:t>
            </a:r>
            <a:endParaRPr lang="ar-IQ" sz="2400" dirty="0" smtClean="0">
              <a:latin typeface="Times New Roman"/>
              <a:cs typeface="+mj-cs"/>
            </a:endParaRPr>
          </a:p>
          <a:p>
            <a:pPr algn="just" rtl="1">
              <a:lnSpc>
                <a:spcPct val="115000"/>
              </a:lnSpc>
              <a:buFont typeface="Wingdings"/>
              <a:buChar char="§"/>
            </a:pPr>
            <a:r>
              <a:rPr lang="ar-SA" sz="2400" dirty="0" smtClean="0">
                <a:latin typeface="Times New Roman"/>
                <a:cs typeface="+mj-cs"/>
              </a:rPr>
              <a:t>تختلف </a:t>
            </a:r>
            <a:r>
              <a:rPr lang="ar-SA" sz="2400" dirty="0">
                <a:latin typeface="Times New Roman"/>
                <a:cs typeface="+mj-cs"/>
              </a:rPr>
              <a:t>كمية التقاوي باختلاف حجم البذور والصنف وطريقة </a:t>
            </a:r>
            <a:r>
              <a:rPr lang="ar-SA" sz="2400" dirty="0" smtClean="0">
                <a:latin typeface="Times New Roman"/>
                <a:cs typeface="+mj-cs"/>
              </a:rPr>
              <a:t>الزراعة</a:t>
            </a:r>
            <a:r>
              <a:rPr lang="ar-IQ" sz="2400" dirty="0" smtClean="0">
                <a:latin typeface="Times New Roman"/>
                <a:cs typeface="+mj-cs"/>
              </a:rPr>
              <a:t>،</a:t>
            </a:r>
            <a:r>
              <a:rPr lang="ar-SA" sz="2400" dirty="0" smtClean="0">
                <a:latin typeface="Times New Roman"/>
                <a:cs typeface="+mj-cs"/>
              </a:rPr>
              <a:t> </a:t>
            </a:r>
            <a:endParaRPr lang="ar-IQ" sz="2400" dirty="0" smtClean="0">
              <a:latin typeface="Times New Roman"/>
              <a:cs typeface="+mj-cs"/>
            </a:endParaRPr>
          </a:p>
          <a:p>
            <a:pPr algn="just" rtl="1">
              <a:lnSpc>
                <a:spcPct val="115000"/>
              </a:lnSpc>
              <a:buFont typeface="Wingdings"/>
              <a:buChar char="§"/>
            </a:pPr>
            <a:r>
              <a:rPr lang="ar-SA" sz="2400" dirty="0" smtClean="0">
                <a:latin typeface="Times New Roman"/>
                <a:cs typeface="+mj-cs"/>
              </a:rPr>
              <a:t>يؤثر </a:t>
            </a:r>
            <a:r>
              <a:rPr lang="ar-SA" sz="2400" dirty="0">
                <a:latin typeface="Times New Roman"/>
                <a:cs typeface="+mj-cs"/>
              </a:rPr>
              <a:t>حجم البذور في نمو النبات, </a:t>
            </a:r>
            <a:r>
              <a:rPr lang="ar-SA" sz="2400" dirty="0" smtClean="0">
                <a:latin typeface="Times New Roman"/>
                <a:cs typeface="+mj-cs"/>
              </a:rPr>
              <a:t>فالاصناف </a:t>
            </a:r>
            <a:r>
              <a:rPr lang="ar-SA" sz="2400" dirty="0">
                <a:latin typeface="Times New Roman"/>
                <a:cs typeface="+mj-cs"/>
              </a:rPr>
              <a:t>ذات البذور الكبيرة الحجم تعطي بادرات قوية النمو تؤدي الى زيادة عدد الفروع والقرون وبالتالي زيادة </a:t>
            </a:r>
            <a:r>
              <a:rPr lang="ar-SA" sz="2400" dirty="0" smtClean="0">
                <a:latin typeface="Times New Roman"/>
                <a:cs typeface="+mj-cs"/>
              </a:rPr>
              <a:t>الحاصل</a:t>
            </a:r>
            <a:r>
              <a:rPr lang="ar-IQ" sz="2400" dirty="0" smtClean="0">
                <a:latin typeface="Times New Roman"/>
                <a:cs typeface="+mj-cs"/>
              </a:rPr>
              <a:t>،</a:t>
            </a:r>
            <a:r>
              <a:rPr lang="ar-SA" sz="2400" dirty="0" smtClean="0">
                <a:latin typeface="Times New Roman"/>
                <a:cs typeface="+mj-cs"/>
              </a:rPr>
              <a:t> </a:t>
            </a:r>
            <a:r>
              <a:rPr lang="ar-SA" sz="2400" dirty="0">
                <a:latin typeface="Times New Roman"/>
                <a:cs typeface="+mj-cs"/>
              </a:rPr>
              <a:t>لذلك يفضل فرز البذور واختيار البذور الكبيرة واستخدامها كتقاوي</a:t>
            </a:r>
            <a:r>
              <a:rPr lang="ar-SA" sz="2400" dirty="0" smtClean="0">
                <a:latin typeface="Times New Roman"/>
                <a:cs typeface="+mj-cs"/>
              </a:rPr>
              <a:t>.</a:t>
            </a:r>
            <a:endParaRPr lang="ar-IQ" sz="2400" dirty="0" smtClean="0">
              <a:latin typeface="Times New Roman"/>
              <a:cs typeface="+mj-cs"/>
            </a:endParaRPr>
          </a:p>
          <a:p>
            <a:pPr marL="0" indent="0" algn="just" rtl="1">
              <a:lnSpc>
                <a:spcPct val="115000"/>
              </a:lnSpc>
              <a:buNone/>
            </a:pPr>
            <a:r>
              <a:rPr lang="ar-IQ" sz="2400" dirty="0" smtClean="0">
                <a:latin typeface="Times New Roman"/>
                <a:cs typeface="+mj-cs"/>
              </a:rPr>
              <a:t>................................................ يتبع</a:t>
            </a:r>
            <a:endParaRPr lang="en-US" sz="2400" dirty="0">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908400869"/>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lnSpc>
                <a:spcPct val="12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طرق </a:t>
            </a:r>
            <a:r>
              <a:rPr lang="ar-SA" sz="2400" b="1" dirty="0" smtClean="0">
                <a:solidFill>
                  <a:srgbClr val="C00000"/>
                </a:solidFill>
                <a:latin typeface="Times New Roman"/>
                <a:ea typeface="Times New Roman"/>
                <a:cs typeface="Times New Roman"/>
              </a:rPr>
              <a:t>الزراعة</a:t>
            </a:r>
            <a:endParaRPr lang="ar-IQ" sz="2400" b="1" dirty="0" smtClean="0">
              <a:solidFill>
                <a:srgbClr val="C00000"/>
              </a:solidFill>
              <a:latin typeface="Times New Roman"/>
              <a:ea typeface="Times New Roman"/>
              <a:cs typeface="Times New Roman"/>
            </a:endParaRPr>
          </a:p>
          <a:p>
            <a:pPr lvl="0" algn="just" rtl="1">
              <a:lnSpc>
                <a:spcPct val="120000"/>
              </a:lnSpc>
              <a:spcBef>
                <a:spcPts val="0"/>
              </a:spcBef>
              <a:buFont typeface="Wingdings" panose="05000000000000000000" pitchFamily="2" charset="2"/>
              <a:buChar char="Ø"/>
            </a:pPr>
            <a:r>
              <a:rPr lang="ar-SA" sz="2400" dirty="0"/>
              <a:t>تتبع الطرق التالية في زراعة البافلاء:</a:t>
            </a:r>
            <a:endParaRPr lang="en-US" sz="2400" dirty="0">
              <a:solidFill>
                <a:srgbClr val="C00000"/>
              </a:solidFill>
              <a:latin typeface="Times New Roman"/>
              <a:ea typeface="Times New Roman"/>
            </a:endParaRPr>
          </a:p>
          <a:p>
            <a:pPr marL="457200" indent="-457200" algn="just" rtl="1">
              <a:lnSpc>
                <a:spcPct val="120000"/>
              </a:lnSpc>
              <a:buClr>
                <a:srgbClr val="FF3399"/>
              </a:buClr>
              <a:buFont typeface="+mj-lt"/>
              <a:buAutoNum type="arabicPeriod"/>
            </a:pPr>
            <a:r>
              <a:rPr lang="ar-SA" sz="2400" dirty="0" smtClean="0">
                <a:latin typeface="Times New Roman"/>
                <a:cs typeface="Times New Roman"/>
              </a:rPr>
              <a:t>في </a:t>
            </a:r>
            <a:r>
              <a:rPr lang="ar-SA" sz="2400" dirty="0">
                <a:latin typeface="Times New Roman"/>
                <a:cs typeface="Times New Roman"/>
              </a:rPr>
              <a:t>حالة التبكير بالزراعة في الاراضي الثقيلة تزرع البذور بعد تحضير الارض الرطبة في جور تبعد عن بعضها 30 – 40 سم ويوضع في كل </a:t>
            </a:r>
            <a:r>
              <a:rPr lang="ar-SA" sz="2400" dirty="0" smtClean="0">
                <a:latin typeface="Times New Roman"/>
                <a:cs typeface="Times New Roman"/>
              </a:rPr>
              <a:t>جور</a:t>
            </a:r>
            <a:r>
              <a:rPr lang="ar-IQ" sz="2400" dirty="0" smtClean="0">
                <a:latin typeface="Times New Roman"/>
                <a:cs typeface="Times New Roman"/>
              </a:rPr>
              <a:t>ة</a:t>
            </a:r>
            <a:r>
              <a:rPr lang="ar-SA" sz="2400" dirty="0" smtClean="0">
                <a:latin typeface="Times New Roman"/>
                <a:cs typeface="Times New Roman"/>
              </a:rPr>
              <a:t> </a:t>
            </a:r>
            <a:r>
              <a:rPr lang="ar-SA" sz="2400" dirty="0">
                <a:latin typeface="Times New Roman"/>
                <a:cs typeface="Times New Roman"/>
              </a:rPr>
              <a:t>3 – 4 بذور على عمق 5 سم ثم تغطى بالتراب الرطب ثم الجاف.</a:t>
            </a:r>
            <a:endParaRPr lang="en-US" sz="2400" dirty="0"/>
          </a:p>
          <a:p>
            <a:pPr marL="457200" indent="-457200" algn="just" rtl="1">
              <a:lnSpc>
                <a:spcPct val="120000"/>
              </a:lnSpc>
              <a:buClr>
                <a:srgbClr val="FF3399"/>
              </a:buClr>
              <a:buFont typeface="+mj-lt"/>
              <a:buAutoNum type="arabicPeriod"/>
            </a:pPr>
            <a:r>
              <a:rPr lang="ar-SA" sz="2400" dirty="0" smtClean="0">
                <a:latin typeface="Times New Roman"/>
                <a:cs typeface="Times New Roman"/>
              </a:rPr>
              <a:t>في </a:t>
            </a:r>
            <a:r>
              <a:rPr lang="ar-SA" sz="2400" dirty="0">
                <a:latin typeface="Times New Roman"/>
                <a:cs typeface="Times New Roman"/>
              </a:rPr>
              <a:t>حالة الزراعة المتأخرة في الاراضي الخفيفة أو الرملية تزرع البذور الجافة في الارض الجافة ثم تروى الارض بعد الزراعة مباشرة.</a:t>
            </a:r>
            <a:endParaRPr lang="en-US" sz="2400" dirty="0"/>
          </a:p>
          <a:p>
            <a:pPr marL="457200" indent="-457200" algn="just" rtl="1">
              <a:lnSpc>
                <a:spcPct val="120000"/>
              </a:lnSpc>
              <a:buClr>
                <a:srgbClr val="FF3399"/>
              </a:buClr>
              <a:buFont typeface="+mj-lt"/>
              <a:buAutoNum type="arabicPeriod"/>
            </a:pPr>
            <a:r>
              <a:rPr lang="ar-SA" sz="2400" dirty="0" smtClean="0">
                <a:latin typeface="Times New Roman"/>
                <a:cs typeface="Times New Roman"/>
              </a:rPr>
              <a:t>في </a:t>
            </a:r>
            <a:r>
              <a:rPr lang="ar-SA" sz="2400" dirty="0">
                <a:latin typeface="Times New Roman"/>
                <a:cs typeface="Times New Roman"/>
              </a:rPr>
              <a:t>العراق تحرث الارض مرتين وتقسم وتسوى ويضاف اليها السماد الحيواني  وتقسم الى مروز تبعد عن بعضها 80 سم ويوضع في كل </a:t>
            </a:r>
            <a:r>
              <a:rPr lang="ar-IQ" sz="2400" dirty="0" smtClean="0">
                <a:latin typeface="Times New Roman"/>
                <a:cs typeface="Times New Roman"/>
              </a:rPr>
              <a:t>جورة</a:t>
            </a:r>
            <a:r>
              <a:rPr lang="ar-SA" sz="2400" dirty="0" smtClean="0">
                <a:latin typeface="Times New Roman"/>
                <a:cs typeface="Times New Roman"/>
              </a:rPr>
              <a:t> </a:t>
            </a:r>
            <a:r>
              <a:rPr lang="ar-SA" sz="2400" dirty="0">
                <a:latin typeface="Times New Roman"/>
                <a:cs typeface="Times New Roman"/>
              </a:rPr>
              <a:t>2 – 3 بذور المسافة بين </a:t>
            </a:r>
            <a:r>
              <a:rPr lang="ar-SA" sz="2400" dirty="0" smtClean="0">
                <a:latin typeface="Times New Roman"/>
                <a:cs typeface="Times New Roman"/>
              </a:rPr>
              <a:t>ال</a:t>
            </a:r>
            <a:r>
              <a:rPr lang="ar-IQ" sz="2400" dirty="0" smtClean="0">
                <a:latin typeface="Times New Roman"/>
                <a:cs typeface="Times New Roman"/>
              </a:rPr>
              <a:t>جور</a:t>
            </a:r>
            <a:r>
              <a:rPr lang="ar-SA" sz="2400" dirty="0" smtClean="0">
                <a:latin typeface="Times New Roman"/>
                <a:cs typeface="Times New Roman"/>
              </a:rPr>
              <a:t> </a:t>
            </a:r>
            <a:r>
              <a:rPr lang="ar-SA" sz="2400" dirty="0">
                <a:latin typeface="Times New Roman"/>
                <a:cs typeface="Times New Roman"/>
              </a:rPr>
              <a:t>20 – 30 سم ثم تسقى الارض. </a:t>
            </a:r>
            <a:endParaRPr lang="en-US" sz="2400" dirty="0"/>
          </a:p>
          <a:p>
            <a:pPr lvl="0" algn="just" rtl="1">
              <a:lnSpc>
                <a:spcPct val="12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الري</a:t>
            </a:r>
            <a:endParaRPr lang="en-US" sz="2400" dirty="0">
              <a:solidFill>
                <a:srgbClr val="C00000"/>
              </a:solidFill>
              <a:latin typeface="Times New Roman"/>
              <a:ea typeface="Times New Roman"/>
            </a:endParaRPr>
          </a:p>
          <a:p>
            <a:pPr marL="0" indent="0" algn="just" rtl="1">
              <a:lnSpc>
                <a:spcPct val="120000"/>
              </a:lnSpc>
              <a:buNone/>
            </a:pPr>
            <a:r>
              <a:rPr lang="ar-SA" sz="2400" dirty="0">
                <a:latin typeface="Times New Roman"/>
                <a:cs typeface="Times New Roman"/>
              </a:rPr>
              <a:t>  </a:t>
            </a:r>
            <a:r>
              <a:rPr lang="ar-IQ" sz="2400" dirty="0" smtClean="0">
                <a:latin typeface="Times New Roman"/>
                <a:cs typeface="Times New Roman"/>
              </a:rPr>
              <a:t>    </a:t>
            </a:r>
            <a:r>
              <a:rPr lang="ar-SA" sz="2400" dirty="0" smtClean="0">
                <a:latin typeface="Times New Roman"/>
                <a:cs typeface="Times New Roman"/>
              </a:rPr>
              <a:t>يتوقف </a:t>
            </a:r>
            <a:r>
              <a:rPr lang="ar-SA" sz="2400" dirty="0">
                <a:latin typeface="Times New Roman"/>
                <a:cs typeface="Times New Roman"/>
              </a:rPr>
              <a:t>الري على درجة الحرارة والرطوبة الجوية وقوام </a:t>
            </a:r>
            <a:r>
              <a:rPr lang="ar-SA" sz="2400" dirty="0" smtClean="0">
                <a:latin typeface="Times New Roman"/>
                <a:cs typeface="Times New Roman"/>
              </a:rPr>
              <a:t>التربة</a:t>
            </a:r>
            <a:r>
              <a:rPr lang="ar-IQ" sz="2400" dirty="0" smtClean="0">
                <a:latin typeface="Times New Roman"/>
                <a:cs typeface="Times New Roman"/>
              </a:rPr>
              <a:t>،</a:t>
            </a:r>
            <a:r>
              <a:rPr lang="ar-SA" sz="2400" dirty="0" smtClean="0">
                <a:latin typeface="Times New Roman"/>
                <a:cs typeface="Times New Roman"/>
              </a:rPr>
              <a:t> </a:t>
            </a:r>
            <a:r>
              <a:rPr lang="ar-SA" sz="2400" dirty="0">
                <a:latin typeface="Times New Roman"/>
                <a:cs typeface="Times New Roman"/>
              </a:rPr>
              <a:t>يحتاج النبات بصورة عامة الى ريات متباعدة حتى بداية العقد ثم الى فترات ري قصيرة </a:t>
            </a:r>
            <a:r>
              <a:rPr lang="ar-SA" sz="2400" dirty="0" smtClean="0">
                <a:latin typeface="Times New Roman"/>
                <a:cs typeface="Times New Roman"/>
              </a:rPr>
              <a:t>.</a:t>
            </a:r>
            <a:endParaRPr lang="ar-IQ" sz="2400" dirty="0" smtClean="0">
              <a:latin typeface="Times New Roman"/>
              <a:cs typeface="Times New Roman"/>
            </a:endParaRPr>
          </a:p>
          <a:p>
            <a:pPr marL="0" indent="0" algn="just" rtl="1">
              <a:lnSpc>
                <a:spcPct val="120000"/>
              </a:lnSpc>
              <a:buNone/>
            </a:pPr>
            <a:r>
              <a:rPr lang="ar-IQ" sz="2400" dirty="0" smtClean="0">
                <a:latin typeface="Times New Roman"/>
                <a:cs typeface="Times New Roman"/>
              </a:rPr>
              <a:t>........................................ يتبع</a:t>
            </a:r>
            <a:endParaRPr lang="en-US" sz="2400" dirty="0"/>
          </a:p>
          <a:p>
            <a:pPr marL="0" indent="0" algn="r">
              <a:lnSpc>
                <a:spcPct val="120000"/>
              </a:lnSpc>
              <a:buNone/>
            </a:pPr>
            <a:endParaRPr lang="en-US" sz="2400" dirty="0"/>
          </a:p>
        </p:txBody>
      </p:sp>
    </p:spTree>
    <p:extLst>
      <p:ext uri="{BB962C8B-B14F-4D97-AF65-F5344CB8AC3E}">
        <p14:creationId xmlns:p14="http://schemas.microsoft.com/office/powerpoint/2010/main" val="1181105062"/>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lnSpc>
                <a:spcPct val="12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الترقيع </a:t>
            </a:r>
            <a:r>
              <a:rPr lang="ar-SA" sz="2400" b="1" dirty="0" smtClean="0">
                <a:solidFill>
                  <a:srgbClr val="C00000"/>
                </a:solidFill>
                <a:latin typeface="Times New Roman"/>
                <a:ea typeface="Times New Roman"/>
                <a:cs typeface="Times New Roman"/>
              </a:rPr>
              <a:t>والخف</a:t>
            </a:r>
            <a:r>
              <a:rPr lang="ar-IQ" sz="2400" b="1" dirty="0" smtClean="0">
                <a:solidFill>
                  <a:srgbClr val="C00000"/>
                </a:solidFill>
                <a:latin typeface="Times New Roman"/>
                <a:ea typeface="Times New Roman"/>
                <a:cs typeface="Times New Roman"/>
              </a:rPr>
              <a:t> والعزق</a:t>
            </a:r>
            <a:r>
              <a:rPr lang="ar-SA" sz="2400" b="1" dirty="0" smtClean="0">
                <a:solidFill>
                  <a:srgbClr val="C00000"/>
                </a:solidFill>
                <a:latin typeface="Times New Roman"/>
                <a:ea typeface="Times New Roman"/>
                <a:cs typeface="Times New Roman"/>
              </a:rPr>
              <a:t> </a:t>
            </a:r>
            <a:endParaRPr lang="en-US" sz="2400" dirty="0">
              <a:solidFill>
                <a:srgbClr val="C00000"/>
              </a:solidFill>
              <a:latin typeface="Times New Roman"/>
              <a:ea typeface="Times New Roman"/>
            </a:endParaRPr>
          </a:p>
          <a:p>
            <a:pPr marL="0" marR="0" indent="0" algn="just" rtl="1">
              <a:lnSpc>
                <a:spcPct val="120000"/>
              </a:lnSpc>
              <a:spcBef>
                <a:spcPts val="0"/>
              </a:spcBef>
              <a:spcAft>
                <a:spcPts val="0"/>
              </a:spcAft>
              <a:buNone/>
            </a:pPr>
            <a:r>
              <a:rPr lang="ar-SA" sz="2400" dirty="0">
                <a:latin typeface="Times New Roman"/>
                <a:ea typeface="Times New Roman"/>
                <a:cs typeface="Times New Roman"/>
              </a:rPr>
              <a:t>  </a:t>
            </a:r>
            <a:r>
              <a:rPr lang="ar-IQ" sz="2400" dirty="0" smtClean="0">
                <a:latin typeface="Times New Roman"/>
                <a:ea typeface="Times New Roman"/>
                <a:cs typeface="Times New Roman"/>
              </a:rPr>
              <a:t>     </a:t>
            </a:r>
            <a:r>
              <a:rPr lang="ar-SA" sz="2400" dirty="0" smtClean="0">
                <a:latin typeface="Times New Roman"/>
                <a:ea typeface="Times New Roman"/>
                <a:cs typeface="Times New Roman"/>
              </a:rPr>
              <a:t>ترقع </a:t>
            </a:r>
            <a:r>
              <a:rPr lang="ar-SA" sz="2400" dirty="0">
                <a:latin typeface="Times New Roman"/>
                <a:ea typeface="Times New Roman"/>
                <a:cs typeface="Times New Roman"/>
              </a:rPr>
              <a:t>الاماكن الفاشلة بعد اكتمال الانبات وتخف </a:t>
            </a:r>
            <a:r>
              <a:rPr lang="ar-SA" sz="2400" dirty="0" smtClean="0">
                <a:latin typeface="Times New Roman"/>
                <a:ea typeface="Times New Roman"/>
                <a:cs typeface="Times New Roman"/>
              </a:rPr>
              <a:t>ال</a:t>
            </a:r>
            <a:r>
              <a:rPr lang="ar-IQ" sz="2400" dirty="0" smtClean="0">
                <a:latin typeface="Times New Roman"/>
                <a:ea typeface="Times New Roman"/>
                <a:cs typeface="Times New Roman"/>
              </a:rPr>
              <a:t>جور</a:t>
            </a:r>
            <a:r>
              <a:rPr lang="ar-SA" sz="2400" dirty="0" smtClean="0">
                <a:latin typeface="Times New Roman"/>
                <a:ea typeface="Times New Roman"/>
                <a:cs typeface="Times New Roman"/>
              </a:rPr>
              <a:t> </a:t>
            </a:r>
            <a:r>
              <a:rPr lang="ar-SA" sz="2400" dirty="0">
                <a:latin typeface="Times New Roman"/>
                <a:ea typeface="Times New Roman"/>
                <a:cs typeface="Times New Roman"/>
              </a:rPr>
              <a:t>التي تنمو بها ثلاثة نباتات بحيث يترك فيها نبات واحد كما يجب القيام بعملية العزق واستئصال الحشائش. </a:t>
            </a:r>
            <a:endParaRPr lang="en-US" sz="2400" dirty="0">
              <a:latin typeface="Times New Roman"/>
              <a:ea typeface="Times New Roman"/>
            </a:endParaRPr>
          </a:p>
          <a:p>
            <a:pPr lvl="0" algn="just" rtl="1">
              <a:lnSpc>
                <a:spcPct val="12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marL="0" marR="0" indent="0" algn="just" rtl="1">
              <a:lnSpc>
                <a:spcPct val="120000"/>
              </a:lnSpc>
              <a:spcBef>
                <a:spcPts val="0"/>
              </a:spcBef>
              <a:spcAft>
                <a:spcPts val="0"/>
              </a:spcAft>
              <a:buNone/>
            </a:pPr>
            <a:r>
              <a:rPr lang="ar-SA" sz="2400" dirty="0">
                <a:latin typeface="Times New Roman"/>
                <a:ea typeface="Times New Roman"/>
                <a:cs typeface="Times New Roman"/>
              </a:rPr>
              <a:t>  </a:t>
            </a:r>
            <a:r>
              <a:rPr lang="ar-IQ" sz="2400" dirty="0" smtClean="0">
                <a:latin typeface="Times New Roman"/>
                <a:ea typeface="Times New Roman"/>
                <a:cs typeface="Times New Roman"/>
              </a:rPr>
              <a:t>    </a:t>
            </a:r>
            <a:r>
              <a:rPr lang="ar-SA" sz="2400" dirty="0" smtClean="0">
                <a:latin typeface="Times New Roman"/>
                <a:ea typeface="Times New Roman"/>
                <a:cs typeface="Times New Roman"/>
              </a:rPr>
              <a:t>يحتاج </a:t>
            </a:r>
            <a:r>
              <a:rPr lang="ar-SA" sz="2400" dirty="0">
                <a:latin typeface="Times New Roman"/>
                <a:ea typeface="Times New Roman"/>
                <a:cs typeface="Times New Roman"/>
              </a:rPr>
              <a:t>الدونم الى 100 كغم سوبر فوسفات الكالسيوم  و 25 – 50 كبريتات البوتاسيوم تضاف على دفعتين الاولى بعد اجراء عملية الخف والثانية عند ابتداء تكون القرون .</a:t>
            </a:r>
            <a:endParaRPr lang="en-US" sz="2400" dirty="0">
              <a:latin typeface="Times New Roman"/>
              <a:ea typeface="Times New Roman"/>
            </a:endParaRPr>
          </a:p>
          <a:p>
            <a:pPr lvl="0" algn="just" rtl="1">
              <a:lnSpc>
                <a:spcPct val="120000"/>
              </a:lnSpc>
              <a:spcBef>
                <a:spcPts val="0"/>
              </a:spcBef>
              <a:buFont typeface="Wingdings" panose="05000000000000000000" pitchFamily="2" charset="2"/>
              <a:buChar char="Ø"/>
            </a:pPr>
            <a:r>
              <a:rPr lang="ar-SA" sz="2400" b="1" dirty="0">
                <a:solidFill>
                  <a:srgbClr val="C00000"/>
                </a:solidFill>
                <a:latin typeface="Times New Roman"/>
                <a:ea typeface="Times New Roman"/>
                <a:cs typeface="Times New Roman"/>
              </a:rPr>
              <a:t>النضج </a:t>
            </a:r>
            <a:endParaRPr lang="en-US" sz="2400" dirty="0">
              <a:solidFill>
                <a:srgbClr val="C00000"/>
              </a:solidFill>
              <a:latin typeface="Times New Roman"/>
              <a:ea typeface="Times New Roman"/>
            </a:endParaRPr>
          </a:p>
          <a:p>
            <a:pPr algn="just" rtl="1">
              <a:lnSpc>
                <a:spcPct val="120000"/>
              </a:lnSpc>
              <a:buFont typeface="Wingdings"/>
              <a:buChar char="§"/>
            </a:pPr>
            <a:r>
              <a:rPr lang="ar-SA" sz="2400" dirty="0" smtClean="0">
                <a:latin typeface="Times New Roman"/>
                <a:cs typeface="Times New Roman"/>
              </a:rPr>
              <a:t>ينضج </a:t>
            </a:r>
            <a:r>
              <a:rPr lang="ar-SA" sz="2400" dirty="0">
                <a:latin typeface="Times New Roman"/>
                <a:cs typeface="Times New Roman"/>
              </a:rPr>
              <a:t>المحصول بعد حوالي 3 – 3.5 شهر ويستمر الجمع 1.5 – 3 </a:t>
            </a:r>
            <a:r>
              <a:rPr lang="ar-SA" sz="2400" dirty="0" smtClean="0">
                <a:latin typeface="Times New Roman"/>
                <a:cs typeface="Times New Roman"/>
              </a:rPr>
              <a:t>أشهر</a:t>
            </a:r>
            <a:r>
              <a:rPr lang="ar-IQ" sz="2400" dirty="0" smtClean="0">
                <a:latin typeface="Times New Roman"/>
                <a:cs typeface="Times New Roman"/>
              </a:rPr>
              <a:t>،</a:t>
            </a:r>
            <a:r>
              <a:rPr lang="ar-SA" sz="2400" dirty="0" smtClean="0">
                <a:latin typeface="Times New Roman"/>
                <a:cs typeface="Times New Roman"/>
              </a:rPr>
              <a:t> </a:t>
            </a:r>
            <a:endParaRPr lang="ar-IQ" sz="2400" dirty="0">
              <a:latin typeface="Times New Roman"/>
              <a:cs typeface="Times New Roman"/>
            </a:endParaRPr>
          </a:p>
          <a:p>
            <a:pPr algn="just" rtl="1">
              <a:lnSpc>
                <a:spcPct val="120000"/>
              </a:lnSpc>
              <a:buFont typeface="Wingdings"/>
              <a:buChar char="§"/>
            </a:pPr>
            <a:r>
              <a:rPr lang="ar-SA" sz="2400" dirty="0" smtClean="0">
                <a:latin typeface="Times New Roman"/>
                <a:cs typeface="Times New Roman"/>
              </a:rPr>
              <a:t>وعند </a:t>
            </a:r>
            <a:r>
              <a:rPr lang="ar-SA" sz="2400" dirty="0">
                <a:latin typeface="Times New Roman"/>
                <a:cs typeface="Times New Roman"/>
              </a:rPr>
              <a:t>الحصول على البذور الجافة فانه يجب ترك النباتات في الحقل حتى يتم نضج القرون بعد حوالي 6 </a:t>
            </a:r>
            <a:r>
              <a:rPr lang="ar-SA" sz="2400" dirty="0" smtClean="0">
                <a:latin typeface="Times New Roman"/>
                <a:cs typeface="Times New Roman"/>
              </a:rPr>
              <a:t>أشهر</a:t>
            </a:r>
            <a:r>
              <a:rPr lang="ar-IQ" sz="2400" dirty="0" smtClean="0">
                <a:latin typeface="Times New Roman"/>
                <a:cs typeface="Times New Roman"/>
              </a:rPr>
              <a:t>،</a:t>
            </a:r>
            <a:r>
              <a:rPr lang="ar-SA" sz="2400" dirty="0" smtClean="0">
                <a:latin typeface="Times New Roman"/>
                <a:cs typeface="Times New Roman"/>
              </a:rPr>
              <a:t> </a:t>
            </a:r>
            <a:endParaRPr lang="ar-IQ" sz="2400" dirty="0" smtClean="0">
              <a:latin typeface="Times New Roman"/>
              <a:cs typeface="Times New Roman"/>
            </a:endParaRPr>
          </a:p>
          <a:p>
            <a:pPr algn="just" rtl="1">
              <a:lnSpc>
                <a:spcPct val="120000"/>
              </a:lnSpc>
              <a:buFont typeface="Wingdings"/>
              <a:buChar char="§"/>
            </a:pPr>
            <a:r>
              <a:rPr lang="ar-SA" sz="2400" dirty="0" smtClean="0">
                <a:latin typeface="Times New Roman"/>
                <a:cs typeface="Times New Roman"/>
              </a:rPr>
              <a:t>تحصد </a:t>
            </a:r>
            <a:r>
              <a:rPr lang="ar-SA" sz="2400" dirty="0">
                <a:latin typeface="Times New Roman"/>
                <a:cs typeface="Times New Roman"/>
              </a:rPr>
              <a:t>النباتات عندما تبدأ القرون السفلى بالجفاف وتترك النباتات لتجف ثم تستخرج </a:t>
            </a:r>
            <a:r>
              <a:rPr lang="ar-SA" sz="2400" dirty="0" smtClean="0">
                <a:latin typeface="Times New Roman"/>
                <a:cs typeface="Times New Roman"/>
              </a:rPr>
              <a:t>البذور</a:t>
            </a:r>
            <a:r>
              <a:rPr lang="ar-IQ" sz="2400" dirty="0" smtClean="0">
                <a:latin typeface="Times New Roman"/>
                <a:cs typeface="Times New Roman"/>
              </a:rPr>
              <a:t>،</a:t>
            </a:r>
          </a:p>
          <a:p>
            <a:pPr algn="just" rtl="1">
              <a:lnSpc>
                <a:spcPct val="120000"/>
              </a:lnSpc>
              <a:buFont typeface="Wingdings"/>
              <a:buChar char="§"/>
            </a:pPr>
            <a:r>
              <a:rPr lang="ar-IQ" sz="2400" dirty="0" smtClean="0">
                <a:latin typeface="Times New Roman"/>
                <a:cs typeface="Times New Roman"/>
              </a:rPr>
              <a:t>تتراوح</a:t>
            </a:r>
            <a:r>
              <a:rPr lang="ar-SA" sz="2400" dirty="0" smtClean="0">
                <a:latin typeface="Times New Roman"/>
                <a:cs typeface="Times New Roman"/>
              </a:rPr>
              <a:t> </a:t>
            </a:r>
            <a:r>
              <a:rPr lang="ar-SA" sz="2400" dirty="0">
                <a:latin typeface="Times New Roman"/>
                <a:cs typeface="Times New Roman"/>
              </a:rPr>
              <a:t>كمية </a:t>
            </a:r>
            <a:r>
              <a:rPr lang="ar-SA" sz="2400" dirty="0" smtClean="0">
                <a:latin typeface="Times New Roman"/>
                <a:cs typeface="Times New Roman"/>
              </a:rPr>
              <a:t>الحاصل</a:t>
            </a:r>
            <a:r>
              <a:rPr lang="ar-IQ" sz="2400" dirty="0" smtClean="0">
                <a:latin typeface="Times New Roman"/>
                <a:cs typeface="Times New Roman"/>
              </a:rPr>
              <a:t> من البذور</a:t>
            </a:r>
            <a:r>
              <a:rPr lang="ar-SA" sz="2400" dirty="0" smtClean="0">
                <a:latin typeface="Times New Roman"/>
                <a:cs typeface="Times New Roman"/>
              </a:rPr>
              <a:t> </a:t>
            </a:r>
            <a:r>
              <a:rPr lang="ar-SA" sz="2400" dirty="0">
                <a:latin typeface="Times New Roman"/>
                <a:cs typeface="Times New Roman"/>
              </a:rPr>
              <a:t>2 – 3 طن / دونم</a:t>
            </a:r>
            <a:r>
              <a:rPr lang="ar-SA" sz="2400" dirty="0" smtClean="0">
                <a:latin typeface="Times New Roman"/>
                <a:cs typeface="Times New Roman"/>
              </a:rPr>
              <a:t>.</a:t>
            </a:r>
            <a:r>
              <a:rPr lang="ar-IQ" sz="2400" dirty="0" smtClean="0">
                <a:latin typeface="Times New Roman"/>
                <a:cs typeface="Times New Roman"/>
              </a:rPr>
              <a:t>................... يتبع</a:t>
            </a:r>
            <a:endParaRPr lang="en-US" sz="2400" dirty="0"/>
          </a:p>
          <a:p>
            <a:pPr marL="0" indent="0" algn="r">
              <a:lnSpc>
                <a:spcPct val="120000"/>
              </a:lnSpc>
              <a:buNone/>
            </a:pPr>
            <a:endParaRPr lang="en-US" sz="2400" dirty="0"/>
          </a:p>
        </p:txBody>
      </p:sp>
    </p:spTree>
    <p:extLst>
      <p:ext uri="{BB962C8B-B14F-4D97-AF65-F5344CB8AC3E}">
        <p14:creationId xmlns:p14="http://schemas.microsoft.com/office/powerpoint/2010/main" val="2417347144"/>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324600"/>
          </a:xfrm>
        </p:spPr>
        <p:txBody>
          <a:bodyPr>
            <a:normAutofit/>
          </a:bodyPr>
          <a:lstStyle/>
          <a:p>
            <a:pPr lvl="0" algn="just" rtl="1">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spcBef>
                <a:spcPts val="0"/>
              </a:spcBef>
              <a:buFont typeface="Wingdings" panose="05000000000000000000" pitchFamily="2" charset="2"/>
              <a:buChar char="Ø"/>
            </a:pPr>
            <a:r>
              <a:rPr lang="ar-SA" sz="2400" b="1" dirty="0" smtClean="0">
                <a:solidFill>
                  <a:srgbClr val="C00000"/>
                </a:solidFill>
                <a:latin typeface="Times New Roman"/>
                <a:ea typeface="Times New Roman"/>
                <a:cs typeface="Times New Roman"/>
              </a:rPr>
              <a:t>الآف</a:t>
            </a:r>
            <a:r>
              <a:rPr lang="ar-IQ" sz="2400" b="1" dirty="0" smtClean="0">
                <a:solidFill>
                  <a:srgbClr val="C00000"/>
                </a:solidFill>
                <a:latin typeface="Times New Roman"/>
                <a:ea typeface="Times New Roman"/>
                <a:cs typeface="Times New Roman"/>
              </a:rPr>
              <a:t>ــــــــــ</a:t>
            </a:r>
            <a:r>
              <a:rPr lang="ar-SA" sz="2400" b="1" dirty="0" smtClean="0">
                <a:solidFill>
                  <a:srgbClr val="C00000"/>
                </a:solidFill>
                <a:latin typeface="Times New Roman"/>
                <a:ea typeface="Times New Roman"/>
                <a:cs typeface="Times New Roman"/>
              </a:rPr>
              <a:t>ات </a:t>
            </a:r>
            <a:endParaRPr lang="ar-IQ" sz="2400" b="1" dirty="0" smtClean="0">
              <a:solidFill>
                <a:srgbClr val="C00000"/>
              </a:solidFill>
              <a:latin typeface="Times New Roman"/>
              <a:ea typeface="Times New Roman"/>
              <a:cs typeface="Times New Roman"/>
            </a:endParaRPr>
          </a:p>
          <a:p>
            <a:pPr marL="0" lvl="0" indent="0" algn="just" rtl="1">
              <a:spcBef>
                <a:spcPts val="0"/>
              </a:spcBef>
              <a:buNone/>
            </a:pPr>
            <a:r>
              <a:rPr lang="ar-IQ" sz="2400" dirty="0" smtClean="0">
                <a:latin typeface="Times New Roman"/>
                <a:ea typeface="Times New Roman"/>
                <a:cs typeface="Times New Roman"/>
              </a:rPr>
              <a:t>       </a:t>
            </a:r>
            <a:r>
              <a:rPr lang="ar-SA" sz="2400" dirty="0" smtClean="0">
                <a:latin typeface="Times New Roman"/>
                <a:ea typeface="Times New Roman"/>
                <a:cs typeface="Times New Roman"/>
              </a:rPr>
              <a:t>تصاب </a:t>
            </a:r>
            <a:r>
              <a:rPr lang="ar-SA" sz="2400" dirty="0">
                <a:latin typeface="Times New Roman"/>
                <a:ea typeface="Times New Roman"/>
                <a:cs typeface="Times New Roman"/>
              </a:rPr>
              <a:t>الباقلاء بالامراض والحشرات </a:t>
            </a:r>
            <a:r>
              <a:rPr lang="ar-SA" sz="2400" dirty="0" smtClean="0">
                <a:latin typeface="Times New Roman"/>
                <a:ea typeface="Times New Roman"/>
                <a:cs typeface="Times New Roman"/>
              </a:rPr>
              <a:t>التالية:</a:t>
            </a:r>
            <a:endParaRPr lang="ar-IQ" sz="2400" dirty="0" smtClean="0">
              <a:latin typeface="Times New Roman"/>
              <a:ea typeface="Times New Roman"/>
            </a:endParaRPr>
          </a:p>
          <a:p>
            <a:pPr marL="457200" lvl="0" indent="-457200" algn="just" rtl="1">
              <a:spcBef>
                <a:spcPts val="0"/>
              </a:spcBef>
              <a:buClr>
                <a:srgbClr val="FF3399"/>
              </a:buClr>
              <a:buFont typeface="+mj-lt"/>
              <a:buAutoNum type="arabicPeriod"/>
            </a:pPr>
            <a:r>
              <a:rPr lang="ar-SA" sz="2400" dirty="0" smtClean="0">
                <a:solidFill>
                  <a:srgbClr val="7030A0"/>
                </a:solidFill>
                <a:latin typeface="Times New Roman"/>
                <a:ea typeface="Times New Roman"/>
                <a:cs typeface="Times New Roman"/>
              </a:rPr>
              <a:t>التبقع </a:t>
            </a:r>
            <a:r>
              <a:rPr lang="ar-SA" sz="2400" dirty="0">
                <a:solidFill>
                  <a:srgbClr val="7030A0"/>
                </a:solidFill>
                <a:latin typeface="Times New Roman"/>
                <a:ea typeface="Times New Roman"/>
                <a:cs typeface="Times New Roman"/>
              </a:rPr>
              <a:t>البني </a:t>
            </a:r>
            <a:r>
              <a:rPr lang="ar-SA" sz="2400" dirty="0" smtClean="0">
                <a:solidFill>
                  <a:srgbClr val="7030A0"/>
                </a:solidFill>
                <a:latin typeface="Times New Roman"/>
                <a:ea typeface="Times New Roman"/>
                <a:cs typeface="Times New Roman"/>
              </a:rPr>
              <a:t>للاوراق</a:t>
            </a:r>
            <a:r>
              <a:rPr lang="ar-IQ" sz="2400" dirty="0" smtClean="0">
                <a:solidFill>
                  <a:srgbClr val="7030A0"/>
                </a:solidFill>
                <a:latin typeface="Times New Roman"/>
                <a:ea typeface="Times New Roman"/>
              </a:rPr>
              <a:t>:</a:t>
            </a:r>
            <a:r>
              <a:rPr lang="ar-IQ" sz="2400" dirty="0" smtClean="0">
                <a:latin typeface="Times New Roman"/>
                <a:ea typeface="Times New Roman"/>
              </a:rPr>
              <a:t> </a:t>
            </a:r>
            <a:r>
              <a:rPr lang="ar-SA" sz="2400" dirty="0" smtClean="0">
                <a:latin typeface="Times New Roman"/>
                <a:ea typeface="Times New Roman"/>
                <a:cs typeface="Times New Roman"/>
              </a:rPr>
              <a:t>مرض </a:t>
            </a:r>
            <a:r>
              <a:rPr lang="ar-SA" sz="2400" dirty="0">
                <a:latin typeface="Times New Roman"/>
                <a:ea typeface="Times New Roman"/>
                <a:cs typeface="Times New Roman"/>
              </a:rPr>
              <a:t>فطري يسبب ظهور بقع بنية تشبه الصدأ ويصيب الازهار ويسبب سقوطها,  يعالج بالرش بالكبريت 0,25% </a:t>
            </a:r>
            <a:endParaRPr lang="ar-IQ" sz="2400" dirty="0" smtClean="0">
              <a:latin typeface="Times New Roman"/>
              <a:ea typeface="Times New Roman"/>
            </a:endParaRPr>
          </a:p>
          <a:p>
            <a:pPr marL="457200" lvl="0" indent="-457200" algn="just" rtl="1">
              <a:spcBef>
                <a:spcPts val="0"/>
              </a:spcBef>
              <a:buClr>
                <a:srgbClr val="FF3399"/>
              </a:buClr>
              <a:buFont typeface="+mj-lt"/>
              <a:buAutoNum type="arabicPeriod"/>
            </a:pPr>
            <a:r>
              <a:rPr lang="ar-SA" sz="2400" dirty="0" smtClean="0">
                <a:solidFill>
                  <a:srgbClr val="7030A0"/>
                </a:solidFill>
                <a:latin typeface="Times New Roman"/>
                <a:ea typeface="Times New Roman"/>
                <a:cs typeface="Times New Roman"/>
              </a:rPr>
              <a:t>الصدأ</a:t>
            </a:r>
            <a:r>
              <a:rPr lang="ar-SA" sz="2400" dirty="0">
                <a:solidFill>
                  <a:srgbClr val="7030A0"/>
                </a:solidFill>
                <a:latin typeface="Times New Roman"/>
                <a:ea typeface="Times New Roman"/>
                <a:cs typeface="Times New Roman"/>
              </a:rPr>
              <a:t>:</a:t>
            </a:r>
            <a:r>
              <a:rPr lang="ar-SA" sz="2400" b="1" dirty="0">
                <a:latin typeface="Times New Roman"/>
                <a:ea typeface="Times New Roman"/>
                <a:cs typeface="Times New Roman"/>
              </a:rPr>
              <a:t> </a:t>
            </a:r>
            <a:r>
              <a:rPr lang="ar-SA" sz="2400" dirty="0">
                <a:latin typeface="Times New Roman"/>
                <a:ea typeface="Times New Roman"/>
                <a:cs typeface="Times New Roman"/>
              </a:rPr>
              <a:t>مرض فطري يعالج كما في المرض </a:t>
            </a:r>
            <a:r>
              <a:rPr lang="ar-SA" sz="2400" dirty="0" smtClean="0">
                <a:latin typeface="Times New Roman"/>
                <a:ea typeface="Times New Roman"/>
                <a:cs typeface="Times New Roman"/>
              </a:rPr>
              <a:t>الاول</a:t>
            </a:r>
            <a:endParaRPr lang="ar-IQ" sz="2400" dirty="0" smtClean="0">
              <a:latin typeface="Times New Roman"/>
              <a:ea typeface="Times New Roman"/>
            </a:endParaRPr>
          </a:p>
          <a:p>
            <a:pPr marL="457200" lvl="0" indent="-457200" algn="just" rtl="1">
              <a:spcBef>
                <a:spcPts val="0"/>
              </a:spcBef>
              <a:buClr>
                <a:srgbClr val="FF3399"/>
              </a:buClr>
              <a:buFont typeface="+mj-lt"/>
              <a:buAutoNum type="arabicPeriod"/>
            </a:pPr>
            <a:r>
              <a:rPr lang="ar-SA" sz="2400" dirty="0" smtClean="0">
                <a:solidFill>
                  <a:srgbClr val="7030A0"/>
                </a:solidFill>
                <a:latin typeface="Times New Roman"/>
                <a:ea typeface="Times New Roman"/>
                <a:cs typeface="Times New Roman"/>
              </a:rPr>
              <a:t>عفن </a:t>
            </a:r>
            <a:r>
              <a:rPr lang="ar-SA" sz="2400" dirty="0">
                <a:solidFill>
                  <a:srgbClr val="7030A0"/>
                </a:solidFill>
                <a:latin typeface="Times New Roman"/>
                <a:ea typeface="Times New Roman"/>
                <a:cs typeface="Times New Roman"/>
              </a:rPr>
              <a:t>البذور: </a:t>
            </a:r>
            <a:r>
              <a:rPr lang="ar-SA" sz="2400" dirty="0">
                <a:latin typeface="Times New Roman"/>
                <a:ea typeface="Times New Roman"/>
                <a:cs typeface="Times New Roman"/>
              </a:rPr>
              <a:t>مرض فطري يعالج بخلط البذرة مع </a:t>
            </a:r>
            <a:r>
              <a:rPr lang="ar-SA" sz="2400" dirty="0" smtClean="0">
                <a:latin typeface="Times New Roman"/>
                <a:ea typeface="Times New Roman"/>
                <a:cs typeface="Times New Roman"/>
              </a:rPr>
              <a:t>الكابتان</a:t>
            </a:r>
            <a:r>
              <a:rPr lang="ar-IQ" sz="2400" dirty="0" smtClean="0">
                <a:latin typeface="Times New Roman"/>
                <a:ea typeface="Times New Roman"/>
                <a:cs typeface="Times New Roman"/>
              </a:rPr>
              <a:t> </a:t>
            </a:r>
            <a:r>
              <a:rPr lang="en-US" sz="2400" dirty="0"/>
              <a:t>Captain</a:t>
            </a:r>
            <a:r>
              <a:rPr lang="ar-SA" sz="2400" dirty="0" smtClean="0">
                <a:latin typeface="Times New Roman"/>
                <a:ea typeface="Times New Roman"/>
                <a:cs typeface="Times New Roman"/>
              </a:rPr>
              <a:t> </a:t>
            </a:r>
            <a:r>
              <a:rPr lang="ar-SA" sz="2400" dirty="0">
                <a:latin typeface="Times New Roman"/>
                <a:ea typeface="Times New Roman"/>
                <a:cs typeface="Times New Roman"/>
              </a:rPr>
              <a:t>بنسبة 3غم لكل </a:t>
            </a:r>
            <a:r>
              <a:rPr lang="ar-SA" sz="2400" dirty="0" smtClean="0">
                <a:latin typeface="Times New Roman"/>
                <a:ea typeface="Times New Roman"/>
                <a:cs typeface="Times New Roman"/>
              </a:rPr>
              <a:t>كيلوغرام.</a:t>
            </a:r>
            <a:endParaRPr lang="ar-IQ" sz="2400" dirty="0" smtClean="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دودة </a:t>
            </a:r>
            <a:r>
              <a:rPr lang="ar-SA" sz="2400" dirty="0">
                <a:solidFill>
                  <a:srgbClr val="7030A0"/>
                </a:solidFill>
                <a:latin typeface="Times New Roman"/>
                <a:ea typeface="Times New Roman"/>
                <a:cs typeface="Times New Roman"/>
              </a:rPr>
              <a:t>ورق القطن: </a:t>
            </a:r>
            <a:r>
              <a:rPr lang="ar-SA" sz="2400" dirty="0">
                <a:latin typeface="Times New Roman"/>
                <a:ea typeface="Times New Roman"/>
                <a:cs typeface="Times New Roman"/>
              </a:rPr>
              <a:t>تعالج </a:t>
            </a:r>
            <a:r>
              <a:rPr lang="ar-SA" sz="2400" dirty="0" smtClean="0">
                <a:latin typeface="Times New Roman"/>
                <a:ea typeface="Times New Roman"/>
                <a:cs typeface="Times New Roman"/>
              </a:rPr>
              <a:t>بالس</a:t>
            </a:r>
            <a:r>
              <a:rPr lang="ar-IQ" sz="2400" dirty="0" smtClean="0">
                <a:latin typeface="Times New Roman"/>
                <a:ea typeface="Times New Roman"/>
                <a:cs typeface="Times New Roman"/>
              </a:rPr>
              <a:t>ي</a:t>
            </a:r>
            <a:r>
              <a:rPr lang="ar-SA" sz="2400" dirty="0" smtClean="0">
                <a:latin typeface="Times New Roman"/>
                <a:ea typeface="Times New Roman"/>
                <a:cs typeface="Times New Roman"/>
              </a:rPr>
              <a:t>فن </a:t>
            </a:r>
            <a:r>
              <a:rPr lang="ar-SA" sz="2400" dirty="0">
                <a:latin typeface="Times New Roman"/>
                <a:ea typeface="Times New Roman"/>
                <a:cs typeface="Times New Roman"/>
              </a:rPr>
              <a:t>او المبيدات الاخرى التي تشبه تأثيره.</a:t>
            </a:r>
            <a:endParaRPr lang="en-US" sz="2400" dirty="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دودة </a:t>
            </a:r>
            <a:r>
              <a:rPr lang="ar-SA" sz="2400" dirty="0">
                <a:solidFill>
                  <a:srgbClr val="7030A0"/>
                </a:solidFill>
                <a:latin typeface="Times New Roman"/>
                <a:ea typeface="Times New Roman"/>
                <a:cs typeface="Times New Roman"/>
              </a:rPr>
              <a:t>قرون اللوبيا: </a:t>
            </a:r>
            <a:r>
              <a:rPr lang="ar-SA" sz="2400" dirty="0">
                <a:latin typeface="Times New Roman"/>
                <a:ea typeface="Times New Roman"/>
                <a:cs typeface="Times New Roman"/>
              </a:rPr>
              <a:t>تعالج بالرش </a:t>
            </a:r>
            <a:r>
              <a:rPr lang="ar-SA" sz="2400" dirty="0" smtClean="0">
                <a:latin typeface="Times New Roman"/>
                <a:ea typeface="Times New Roman"/>
                <a:cs typeface="Times New Roman"/>
              </a:rPr>
              <a:t>بالديبتركس</a:t>
            </a:r>
            <a:r>
              <a:rPr lang="ar-IQ" sz="2400" dirty="0" smtClean="0">
                <a:latin typeface="Times New Roman"/>
                <a:ea typeface="Times New Roman"/>
                <a:cs typeface="Times New Roman"/>
              </a:rPr>
              <a:t> </a:t>
            </a:r>
            <a:r>
              <a:rPr lang="en-US" sz="2400" dirty="0" err="1"/>
              <a:t>Dipteryx</a:t>
            </a:r>
            <a:r>
              <a:rPr lang="ar-SA" sz="2400" dirty="0" smtClean="0">
                <a:latin typeface="Times New Roman"/>
                <a:ea typeface="Times New Roman"/>
                <a:cs typeface="Times New Roman"/>
              </a:rPr>
              <a:t> </a:t>
            </a:r>
            <a:r>
              <a:rPr lang="ar-SA" sz="2400" dirty="0">
                <a:latin typeface="Times New Roman"/>
                <a:ea typeface="Times New Roman"/>
                <a:cs typeface="Times New Roman"/>
              </a:rPr>
              <a:t>80 مسحوق قابل للبلل او غيره من </a:t>
            </a:r>
            <a:r>
              <a:rPr lang="ar-SA" sz="2400" dirty="0" smtClean="0">
                <a:latin typeface="Times New Roman"/>
                <a:ea typeface="Times New Roman"/>
                <a:cs typeface="Times New Roman"/>
              </a:rPr>
              <a:t>المبيدات.</a:t>
            </a:r>
            <a:endParaRPr lang="ar-IQ" sz="2400" dirty="0" smtClean="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المن</a:t>
            </a:r>
            <a:r>
              <a:rPr lang="ar-SA" sz="2400" dirty="0">
                <a:solidFill>
                  <a:srgbClr val="7030A0"/>
                </a:solidFill>
                <a:latin typeface="Times New Roman"/>
                <a:ea typeface="Times New Roman"/>
                <a:cs typeface="Times New Roman"/>
              </a:rPr>
              <a:t>:</a:t>
            </a:r>
            <a:r>
              <a:rPr lang="ar-SA" sz="2400" b="1" dirty="0">
                <a:latin typeface="Times New Roman"/>
                <a:ea typeface="Times New Roman"/>
                <a:cs typeface="Times New Roman"/>
              </a:rPr>
              <a:t> </a:t>
            </a:r>
            <a:r>
              <a:rPr lang="ar-SA" sz="2400" dirty="0">
                <a:latin typeface="Times New Roman"/>
                <a:ea typeface="Times New Roman"/>
                <a:cs typeface="Times New Roman"/>
              </a:rPr>
              <a:t>يعالج بالملاثيون </a:t>
            </a:r>
            <a:r>
              <a:rPr lang="en-US" sz="2400"/>
              <a:t>Malathion</a:t>
            </a:r>
            <a:endParaRPr lang="ar-IQ" sz="2400" dirty="0" smtClean="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العنكبوت </a:t>
            </a:r>
            <a:r>
              <a:rPr lang="ar-SA" sz="2400" dirty="0">
                <a:solidFill>
                  <a:srgbClr val="7030A0"/>
                </a:solidFill>
                <a:latin typeface="Times New Roman"/>
                <a:ea typeface="Times New Roman"/>
                <a:cs typeface="Times New Roman"/>
              </a:rPr>
              <a:t>الاحمر: </a:t>
            </a:r>
            <a:r>
              <a:rPr lang="ar-SA" sz="2400" dirty="0">
                <a:latin typeface="Times New Roman"/>
                <a:ea typeface="Times New Roman"/>
                <a:cs typeface="Times New Roman"/>
              </a:rPr>
              <a:t>يعالج </a:t>
            </a:r>
            <a:r>
              <a:rPr lang="ar-SA" sz="2400" dirty="0" smtClean="0">
                <a:latin typeface="Times New Roman"/>
                <a:ea typeface="Times New Roman"/>
                <a:cs typeface="Times New Roman"/>
              </a:rPr>
              <a:t>بالكبريت</a:t>
            </a:r>
            <a:endParaRPr lang="ar-IQ" sz="2400" dirty="0" smtClean="0">
              <a:latin typeface="Times New Roman"/>
              <a:ea typeface="Times New Roman"/>
            </a:endParaRPr>
          </a:p>
          <a:p>
            <a:pPr marL="457200" marR="0" indent="-457200" algn="just" rtl="1">
              <a:spcBef>
                <a:spcPts val="0"/>
              </a:spcBef>
              <a:spcAft>
                <a:spcPts val="0"/>
              </a:spcAft>
              <a:buClr>
                <a:srgbClr val="FF3399"/>
              </a:buClr>
              <a:buFont typeface="+mj-lt"/>
              <a:buAutoNum type="arabicPeriod"/>
            </a:pPr>
            <a:r>
              <a:rPr lang="ar-SA" sz="2400" dirty="0" smtClean="0">
                <a:solidFill>
                  <a:srgbClr val="7030A0"/>
                </a:solidFill>
                <a:latin typeface="Times New Roman"/>
                <a:ea typeface="Times New Roman"/>
                <a:cs typeface="Times New Roman"/>
              </a:rPr>
              <a:t>الهالوك</a:t>
            </a:r>
            <a:r>
              <a:rPr lang="ar-SA" sz="2400" dirty="0">
                <a:solidFill>
                  <a:srgbClr val="7030A0"/>
                </a:solidFill>
                <a:latin typeface="Times New Roman"/>
                <a:ea typeface="Times New Roman"/>
                <a:cs typeface="Times New Roman"/>
              </a:rPr>
              <a:t>:</a:t>
            </a:r>
            <a:r>
              <a:rPr lang="ar-SA" sz="2400" b="1" dirty="0">
                <a:latin typeface="Times New Roman"/>
                <a:ea typeface="Times New Roman"/>
                <a:cs typeface="Times New Roman"/>
              </a:rPr>
              <a:t> </a:t>
            </a:r>
            <a:r>
              <a:rPr lang="ar-SA" sz="2400" dirty="0">
                <a:latin typeface="Times New Roman"/>
                <a:ea typeface="Times New Roman"/>
                <a:cs typeface="Times New Roman"/>
              </a:rPr>
              <a:t>افضل مقاومة هي الازالة اليدوية</a:t>
            </a:r>
            <a:r>
              <a:rPr lang="ar-SA" sz="2400" dirty="0" smtClean="0">
                <a:latin typeface="Times New Roman"/>
                <a:ea typeface="Times New Roman"/>
                <a:cs typeface="Times New Roman"/>
              </a:rPr>
              <a:t>.</a:t>
            </a:r>
            <a:endParaRPr lang="ar-IQ" sz="2400" dirty="0" smtClean="0">
              <a:latin typeface="Times New Roman"/>
              <a:ea typeface="Times New Roman"/>
              <a:cs typeface="Times New Roman"/>
            </a:endParaRPr>
          </a:p>
          <a:p>
            <a:pPr marL="0" indent="0" algn="just" rtl="1">
              <a:buNone/>
            </a:pPr>
            <a:r>
              <a:rPr lang="ar-IQ" sz="2400" dirty="0" smtClean="0"/>
              <a:t>*******************************************************************</a:t>
            </a:r>
            <a:endParaRPr lang="en-US" sz="2400" dirty="0"/>
          </a:p>
        </p:txBody>
      </p:sp>
    </p:spTree>
    <p:extLst>
      <p:ext uri="{BB962C8B-B14F-4D97-AF65-F5344CB8AC3E}">
        <p14:creationId xmlns:p14="http://schemas.microsoft.com/office/powerpoint/2010/main" val="4165456745"/>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SA" sz="2400" dirty="0">
                <a:solidFill>
                  <a:prstClr val="black"/>
                </a:solidFill>
                <a:latin typeface="Times New Roman"/>
                <a:cs typeface="Times New Roman"/>
              </a:rPr>
              <a:t>العائلة البقولية</a:t>
            </a:r>
            <a:endParaRPr lang="ar-IQ" sz="2400" dirty="0">
              <a:solidFill>
                <a:prstClr val="black"/>
              </a:solidFill>
              <a:latin typeface="Times New Roman"/>
              <a:cs typeface="Times New Roman"/>
            </a:endParaRPr>
          </a:p>
          <a:p>
            <a:pPr lvl="0" algn="just" rtl="1">
              <a:buClr>
                <a:srgbClr val="FF3399"/>
              </a:buClr>
            </a:pPr>
            <a:r>
              <a:rPr lang="ar-SA" sz="2400" dirty="0">
                <a:solidFill>
                  <a:prstClr val="black"/>
                </a:solidFill>
                <a:latin typeface="Times New Roman"/>
                <a:cs typeface="Times New Roman"/>
              </a:rPr>
              <a:t>البزاليا </a:t>
            </a:r>
            <a:r>
              <a:rPr lang="en-US" sz="2400" dirty="0">
                <a:solidFill>
                  <a:prstClr val="black"/>
                </a:solidFill>
                <a:latin typeface="Times New Roman"/>
              </a:rPr>
              <a:t>Pea</a:t>
            </a:r>
            <a:endParaRPr lang="ar-IQ" sz="2400" dirty="0">
              <a:solidFill>
                <a:prstClr val="black"/>
              </a:solidFill>
              <a:latin typeface="Times New Roman"/>
            </a:endParaRPr>
          </a:p>
          <a:p>
            <a:pPr lvl="0" algn="just" rtl="1">
              <a:buClr>
                <a:srgbClr val="FF3399"/>
              </a:buClr>
            </a:pPr>
            <a:r>
              <a:rPr lang="ar-SA" sz="2400" dirty="0">
                <a:solidFill>
                  <a:prstClr val="black"/>
                </a:solidFill>
                <a:latin typeface="Times New Roman"/>
                <a:cs typeface="Times New Roman"/>
              </a:rPr>
              <a:t>الباقلاء</a:t>
            </a:r>
            <a:endParaRPr lang="en-US" sz="2400" dirty="0">
              <a:solidFill>
                <a:prstClr val="black"/>
              </a:solidFill>
            </a:endParaRP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3027893832"/>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2598133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228600"/>
            <a:ext cx="8382000" cy="6400800"/>
          </a:xfrm>
        </p:spPr>
        <p:txBody>
          <a:bodyPr>
            <a:normAutofit/>
          </a:bodyPr>
          <a:lstStyle/>
          <a:p>
            <a:pPr marL="0" indent="0" algn="ctr" rtl="1">
              <a:buNone/>
            </a:pPr>
            <a:r>
              <a:rPr lang="ar-SA" sz="2400" b="1" dirty="0">
                <a:solidFill>
                  <a:srgbClr val="C00000"/>
                </a:solidFill>
                <a:latin typeface="Times New Roman"/>
                <a:cs typeface="+mj-cs"/>
              </a:rPr>
              <a:t>العائلة البقولية</a:t>
            </a:r>
            <a:endParaRPr lang="en-US" sz="2400" dirty="0">
              <a:solidFill>
                <a:srgbClr val="C00000"/>
              </a:solidFill>
              <a:cs typeface="+mj-cs"/>
            </a:endParaRPr>
          </a:p>
          <a:p>
            <a:pPr marL="0" indent="0" algn="ctr" rtl="1">
              <a:buNone/>
            </a:pPr>
            <a:r>
              <a:rPr lang="en-US" sz="2400" b="1" dirty="0" err="1">
                <a:solidFill>
                  <a:srgbClr val="C00000"/>
                </a:solidFill>
                <a:latin typeface="Times New Roman"/>
                <a:cs typeface="+mj-cs"/>
              </a:rPr>
              <a:t>Fabaceae</a:t>
            </a:r>
            <a:endParaRPr lang="en-US" sz="2400" dirty="0">
              <a:solidFill>
                <a:srgbClr val="C00000"/>
              </a:solidFill>
              <a:cs typeface="+mj-cs"/>
            </a:endParaRPr>
          </a:p>
          <a:p>
            <a:pPr marL="0" indent="0" algn="ctr" rtl="1">
              <a:buNone/>
            </a:pPr>
            <a:r>
              <a:rPr lang="en-US" sz="2400" b="1" dirty="0">
                <a:solidFill>
                  <a:srgbClr val="C00000"/>
                </a:solidFill>
                <a:latin typeface="Times New Roman"/>
                <a:cs typeface="+mj-cs"/>
              </a:rPr>
              <a:t>Pea or pulse family</a:t>
            </a:r>
            <a:endParaRPr lang="en-US" sz="2400" dirty="0">
              <a:solidFill>
                <a:srgbClr val="C00000"/>
              </a:solidFill>
              <a:cs typeface="+mj-cs"/>
            </a:endParaRPr>
          </a:p>
          <a:p>
            <a:pPr marL="185738" indent="-185738" algn="just" rtl="1">
              <a:lnSpc>
                <a:spcPct val="120000"/>
              </a:lnSpc>
              <a:buFont typeface="Wingdings"/>
              <a:buChar char="§"/>
            </a:pPr>
            <a:r>
              <a:rPr lang="ar-IQ" sz="2900" dirty="0" smtClean="0">
                <a:latin typeface="Times New Roman"/>
                <a:cs typeface="Times New Roman"/>
              </a:rPr>
              <a:t> و</a:t>
            </a:r>
            <a:r>
              <a:rPr lang="ar-SA" sz="2900" dirty="0" smtClean="0">
                <a:latin typeface="Times New Roman"/>
                <a:cs typeface="Times New Roman"/>
              </a:rPr>
              <a:t>تحتوي على </a:t>
            </a:r>
            <a:r>
              <a:rPr lang="ar-SA" sz="2900" dirty="0">
                <a:latin typeface="Times New Roman"/>
                <a:cs typeface="Times New Roman"/>
              </a:rPr>
              <a:t>عدد كبير من الاجناس واعداد اكبر من الانواع التي من اهمها اربعة اجناس في علم انتاج الخضراوات هي: </a:t>
            </a:r>
            <a:endParaRPr lang="en-US" sz="2900" dirty="0"/>
          </a:p>
          <a:p>
            <a:pPr marL="0" indent="0" algn="just" rtl="1">
              <a:lnSpc>
                <a:spcPct val="120000"/>
              </a:lnSpc>
              <a:buNone/>
            </a:pPr>
            <a:r>
              <a:rPr lang="ar-SA" sz="2900" dirty="0" smtClean="0">
                <a:solidFill>
                  <a:srgbClr val="FF3399"/>
                </a:solidFill>
                <a:latin typeface="Times New Roman"/>
                <a:cs typeface="Times New Roman"/>
              </a:rPr>
              <a:t>1-</a:t>
            </a:r>
            <a:r>
              <a:rPr lang="ar-SA" sz="2900" dirty="0" smtClean="0">
                <a:latin typeface="Times New Roman"/>
                <a:cs typeface="Times New Roman"/>
              </a:rPr>
              <a:t> </a:t>
            </a:r>
            <a:r>
              <a:rPr lang="ar-SA" sz="2900" dirty="0">
                <a:latin typeface="Times New Roman"/>
                <a:cs typeface="Times New Roman"/>
              </a:rPr>
              <a:t>الجنس </a:t>
            </a:r>
            <a:r>
              <a:rPr lang="en-US" sz="2900" dirty="0" err="1">
                <a:solidFill>
                  <a:schemeClr val="accent1">
                    <a:lumMod val="75000"/>
                  </a:schemeClr>
                </a:solidFill>
                <a:latin typeface="Times New Roman"/>
                <a:cs typeface="Times New Roman"/>
              </a:rPr>
              <a:t>Pisum</a:t>
            </a:r>
            <a:r>
              <a:rPr lang="en-US" sz="2900" dirty="0">
                <a:solidFill>
                  <a:schemeClr val="accent1">
                    <a:lumMod val="75000"/>
                  </a:schemeClr>
                </a:solidFill>
                <a:latin typeface="Times New Roman"/>
                <a:cs typeface="Times New Roman"/>
              </a:rPr>
              <a:t> </a:t>
            </a:r>
            <a:r>
              <a:rPr lang="ar-IQ" sz="2900" dirty="0">
                <a:solidFill>
                  <a:schemeClr val="accent1">
                    <a:lumMod val="75000"/>
                  </a:schemeClr>
                </a:solidFill>
                <a:latin typeface="Times New Roman"/>
                <a:cs typeface="Times New Roman"/>
              </a:rPr>
              <a:t> </a:t>
            </a:r>
            <a:r>
              <a:rPr lang="ar-IQ" sz="2900" dirty="0">
                <a:latin typeface="Times New Roman"/>
                <a:cs typeface="Times New Roman"/>
              </a:rPr>
              <a:t>وتتبعه </a:t>
            </a:r>
            <a:r>
              <a:rPr lang="ar-IQ" sz="2900" dirty="0" smtClean="0">
                <a:latin typeface="Times New Roman"/>
                <a:cs typeface="Times New Roman"/>
              </a:rPr>
              <a:t>البزاليا    </a:t>
            </a:r>
          </a:p>
          <a:p>
            <a:pPr marL="0" indent="0" algn="just" rtl="1">
              <a:lnSpc>
                <a:spcPct val="120000"/>
              </a:lnSpc>
              <a:buNone/>
            </a:pPr>
            <a:r>
              <a:rPr lang="ar-IQ" sz="2900" dirty="0" smtClean="0">
                <a:solidFill>
                  <a:srgbClr val="FF3399"/>
                </a:solidFill>
                <a:latin typeface="Times New Roman"/>
                <a:cs typeface="Times New Roman"/>
              </a:rPr>
              <a:t>2-</a:t>
            </a:r>
            <a:r>
              <a:rPr lang="ar-IQ" sz="2900" dirty="0" smtClean="0">
                <a:latin typeface="Times New Roman"/>
                <a:cs typeface="Times New Roman"/>
              </a:rPr>
              <a:t> </a:t>
            </a:r>
            <a:r>
              <a:rPr lang="ar-IQ" sz="2900" dirty="0">
                <a:latin typeface="Times New Roman"/>
                <a:cs typeface="Times New Roman"/>
              </a:rPr>
              <a:t>الجنس </a:t>
            </a:r>
            <a:r>
              <a:rPr lang="en-US" sz="2900" dirty="0" err="1">
                <a:solidFill>
                  <a:schemeClr val="accent1">
                    <a:lumMod val="75000"/>
                  </a:schemeClr>
                </a:solidFill>
                <a:latin typeface="Times New Roman"/>
                <a:cs typeface="Times New Roman"/>
              </a:rPr>
              <a:t>Vicia</a:t>
            </a:r>
            <a:r>
              <a:rPr lang="ar-IQ" sz="2900" dirty="0">
                <a:latin typeface="Times New Roman"/>
                <a:cs typeface="Times New Roman"/>
              </a:rPr>
              <a:t>  وتتبعه الباقلاء</a:t>
            </a:r>
            <a:endParaRPr lang="en-US" sz="2900" dirty="0"/>
          </a:p>
          <a:p>
            <a:pPr marL="0" indent="0" algn="just" rtl="1">
              <a:lnSpc>
                <a:spcPct val="120000"/>
              </a:lnSpc>
              <a:buNone/>
            </a:pPr>
            <a:r>
              <a:rPr lang="ar-IQ" sz="2900" dirty="0">
                <a:solidFill>
                  <a:srgbClr val="FF3399"/>
                </a:solidFill>
                <a:latin typeface="Times New Roman"/>
                <a:cs typeface="Times New Roman"/>
              </a:rPr>
              <a:t>3-</a:t>
            </a:r>
            <a:r>
              <a:rPr lang="ar-IQ" sz="2900" dirty="0">
                <a:latin typeface="Times New Roman"/>
                <a:cs typeface="Times New Roman"/>
              </a:rPr>
              <a:t> الجنس </a:t>
            </a:r>
            <a:r>
              <a:rPr lang="en-US" sz="2900" dirty="0" err="1">
                <a:solidFill>
                  <a:schemeClr val="accent1">
                    <a:lumMod val="75000"/>
                  </a:schemeClr>
                </a:solidFill>
                <a:latin typeface="Times New Roman"/>
                <a:cs typeface="Times New Roman"/>
              </a:rPr>
              <a:t>Vigna</a:t>
            </a:r>
            <a:r>
              <a:rPr lang="ar-IQ" sz="2900" dirty="0">
                <a:solidFill>
                  <a:schemeClr val="accent1">
                    <a:lumMod val="75000"/>
                  </a:schemeClr>
                </a:solidFill>
                <a:latin typeface="Times New Roman"/>
                <a:cs typeface="Times New Roman"/>
              </a:rPr>
              <a:t> </a:t>
            </a:r>
            <a:r>
              <a:rPr lang="ar-IQ" sz="2900" dirty="0">
                <a:latin typeface="Times New Roman"/>
                <a:cs typeface="Times New Roman"/>
              </a:rPr>
              <a:t>وتتبعه اللوبيا     </a:t>
            </a:r>
            <a:endParaRPr lang="ar-IQ" sz="2900" dirty="0" smtClean="0">
              <a:latin typeface="Times New Roman"/>
              <a:cs typeface="Times New Roman"/>
            </a:endParaRPr>
          </a:p>
          <a:p>
            <a:pPr marL="0" indent="0" algn="just" rtl="1">
              <a:lnSpc>
                <a:spcPct val="120000"/>
              </a:lnSpc>
              <a:buNone/>
            </a:pPr>
            <a:r>
              <a:rPr lang="ar-IQ" sz="2900" dirty="0" smtClean="0">
                <a:solidFill>
                  <a:srgbClr val="FF3399"/>
                </a:solidFill>
                <a:latin typeface="Times New Roman"/>
                <a:cs typeface="Times New Roman"/>
              </a:rPr>
              <a:t>4-</a:t>
            </a:r>
            <a:r>
              <a:rPr lang="ar-IQ" sz="2900" dirty="0" smtClean="0">
                <a:latin typeface="Times New Roman"/>
                <a:cs typeface="Times New Roman"/>
              </a:rPr>
              <a:t> </a:t>
            </a:r>
            <a:r>
              <a:rPr lang="ar-IQ" sz="2900" dirty="0">
                <a:latin typeface="Times New Roman"/>
                <a:cs typeface="Times New Roman"/>
              </a:rPr>
              <a:t>الجنس </a:t>
            </a:r>
            <a:r>
              <a:rPr lang="en-US" sz="2900" dirty="0" err="1">
                <a:solidFill>
                  <a:schemeClr val="accent1">
                    <a:lumMod val="75000"/>
                  </a:schemeClr>
                </a:solidFill>
                <a:latin typeface="Times New Roman"/>
                <a:cs typeface="Times New Roman"/>
              </a:rPr>
              <a:t>Phaseoulus</a:t>
            </a:r>
            <a:r>
              <a:rPr lang="ar-IQ" sz="2900" dirty="0">
                <a:latin typeface="Times New Roman"/>
                <a:cs typeface="Times New Roman"/>
              </a:rPr>
              <a:t>  وتتبعه الفاصوليا </a:t>
            </a:r>
            <a:r>
              <a:rPr lang="ar-IQ" sz="2900" dirty="0" smtClean="0">
                <a:latin typeface="Times New Roman"/>
                <a:cs typeface="Times New Roman"/>
              </a:rPr>
              <a:t>وفاصوليا </a:t>
            </a:r>
            <a:r>
              <a:rPr lang="ar-IQ" sz="2900" dirty="0">
                <a:solidFill>
                  <a:prstClr val="black"/>
                </a:solidFill>
                <a:latin typeface="Times New Roman"/>
                <a:cs typeface="Times New Roman"/>
              </a:rPr>
              <a:t>اللايما</a:t>
            </a:r>
            <a:endParaRPr lang="en-US" sz="2900" dirty="0"/>
          </a:p>
          <a:p>
            <a:pPr algn="just">
              <a:lnSpc>
                <a:spcPct val="120000"/>
              </a:lnSpc>
            </a:pPr>
            <a:endParaRPr lang="en-US" sz="2900" dirty="0"/>
          </a:p>
        </p:txBody>
      </p:sp>
    </p:spTree>
    <p:extLst>
      <p:ext uri="{BB962C8B-B14F-4D97-AF65-F5344CB8AC3E}">
        <p14:creationId xmlns:p14="http://schemas.microsoft.com/office/powerpoint/2010/main" val="396256498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228600"/>
            <a:ext cx="8382000" cy="6400800"/>
          </a:xfrm>
        </p:spPr>
        <p:txBody>
          <a:bodyPr>
            <a:normAutofit/>
          </a:bodyPr>
          <a:lstStyle/>
          <a:p>
            <a:pPr marL="0" indent="0" algn="ctr" rtl="1">
              <a:lnSpc>
                <a:spcPct val="120000"/>
              </a:lnSpc>
              <a:buNone/>
            </a:pPr>
            <a:r>
              <a:rPr lang="ar-SA" sz="2400" b="1" dirty="0">
                <a:solidFill>
                  <a:srgbClr val="C00000"/>
                </a:solidFill>
                <a:latin typeface="Times New Roman"/>
                <a:cs typeface="+mj-cs"/>
              </a:rPr>
              <a:t>العائلة البقولية</a:t>
            </a:r>
            <a:endParaRPr lang="en-US" sz="2400" dirty="0">
              <a:solidFill>
                <a:srgbClr val="C00000"/>
              </a:solidFill>
              <a:cs typeface="+mj-cs"/>
            </a:endParaRPr>
          </a:p>
          <a:p>
            <a:pPr marL="0" indent="0" algn="ctr" rtl="1">
              <a:lnSpc>
                <a:spcPct val="120000"/>
              </a:lnSpc>
              <a:buNone/>
            </a:pPr>
            <a:r>
              <a:rPr lang="en-US" sz="2400" b="1" dirty="0" err="1">
                <a:solidFill>
                  <a:srgbClr val="C00000"/>
                </a:solidFill>
                <a:latin typeface="Times New Roman"/>
                <a:cs typeface="+mj-cs"/>
              </a:rPr>
              <a:t>Fabaceae</a:t>
            </a:r>
            <a:endParaRPr lang="en-US" sz="2400" dirty="0">
              <a:solidFill>
                <a:srgbClr val="C00000"/>
              </a:solidFill>
              <a:cs typeface="+mj-cs"/>
            </a:endParaRPr>
          </a:p>
          <a:p>
            <a:pPr marL="0" indent="0" algn="ctr" rtl="1">
              <a:lnSpc>
                <a:spcPct val="120000"/>
              </a:lnSpc>
              <a:buNone/>
            </a:pPr>
            <a:r>
              <a:rPr lang="en-US" sz="2400" b="1" dirty="0">
                <a:solidFill>
                  <a:srgbClr val="C00000"/>
                </a:solidFill>
                <a:latin typeface="Times New Roman"/>
                <a:cs typeface="+mj-cs"/>
              </a:rPr>
              <a:t>Pea or pulse family</a:t>
            </a:r>
            <a:endParaRPr lang="en-US" sz="2400" dirty="0">
              <a:solidFill>
                <a:srgbClr val="C00000"/>
              </a:solidFill>
              <a:cs typeface="+mj-cs"/>
            </a:endParaRPr>
          </a:p>
          <a:p>
            <a:pPr marL="185738" indent="-185738" algn="just" rtl="1">
              <a:lnSpc>
                <a:spcPct val="120000"/>
              </a:lnSpc>
              <a:buFont typeface="Wingdings"/>
              <a:buChar char="§"/>
            </a:pPr>
            <a:r>
              <a:rPr lang="ar-IQ" sz="2900" dirty="0" smtClean="0">
                <a:latin typeface="Times New Roman"/>
                <a:cs typeface="Times New Roman"/>
              </a:rPr>
              <a:t> تتشابه </a:t>
            </a:r>
            <a:r>
              <a:rPr lang="ar-IQ" sz="2900" dirty="0">
                <a:latin typeface="Times New Roman"/>
                <a:cs typeface="Times New Roman"/>
              </a:rPr>
              <a:t>الاجناس الاربعة في عدة صفات مورفولوجية </a:t>
            </a:r>
            <a:r>
              <a:rPr lang="ar-IQ" sz="2900" dirty="0" smtClean="0">
                <a:latin typeface="Times New Roman"/>
                <a:cs typeface="Times New Roman"/>
              </a:rPr>
              <a:t>منها</a:t>
            </a:r>
          </a:p>
          <a:p>
            <a:pPr marL="185738" indent="-185738" algn="just" rtl="1">
              <a:lnSpc>
                <a:spcPct val="120000"/>
              </a:lnSpc>
              <a:buFont typeface="Wingdings"/>
              <a:buChar char="§"/>
            </a:pPr>
            <a:r>
              <a:rPr lang="ar-IQ" sz="2900" dirty="0" smtClean="0">
                <a:latin typeface="Times New Roman"/>
                <a:cs typeface="Times New Roman"/>
              </a:rPr>
              <a:t> </a:t>
            </a:r>
            <a:r>
              <a:rPr lang="ar-IQ" sz="2900" dirty="0">
                <a:latin typeface="Times New Roman"/>
                <a:cs typeface="Times New Roman"/>
              </a:rPr>
              <a:t>ان شكل الزهرة يشبه الفراشة </a:t>
            </a:r>
            <a:r>
              <a:rPr lang="en-US" sz="2900" dirty="0">
                <a:solidFill>
                  <a:schemeClr val="accent1">
                    <a:lumMod val="75000"/>
                  </a:schemeClr>
                </a:solidFill>
                <a:latin typeface="Times New Roman"/>
                <a:cs typeface="Times New Roman"/>
              </a:rPr>
              <a:t>Butter fly</a:t>
            </a:r>
            <a:r>
              <a:rPr lang="ar-IQ" sz="2900" dirty="0">
                <a:solidFill>
                  <a:schemeClr val="accent1">
                    <a:lumMod val="75000"/>
                  </a:schemeClr>
                </a:solidFill>
                <a:latin typeface="Times New Roman"/>
                <a:cs typeface="Times New Roman"/>
              </a:rPr>
              <a:t> </a:t>
            </a:r>
            <a:endParaRPr lang="ar-IQ" sz="2900" dirty="0" smtClean="0">
              <a:solidFill>
                <a:schemeClr val="accent1">
                  <a:lumMod val="75000"/>
                </a:schemeClr>
              </a:solidFill>
              <a:latin typeface="Times New Roman"/>
              <a:cs typeface="Times New Roman"/>
            </a:endParaRPr>
          </a:p>
          <a:p>
            <a:pPr marL="185738" indent="-185738" algn="just" rtl="1">
              <a:lnSpc>
                <a:spcPct val="120000"/>
              </a:lnSpc>
              <a:buFont typeface="Wingdings"/>
              <a:buChar char="§"/>
            </a:pPr>
            <a:r>
              <a:rPr lang="ar-IQ" sz="2900" dirty="0" smtClean="0">
                <a:latin typeface="Times New Roman"/>
                <a:cs typeface="Times New Roman"/>
              </a:rPr>
              <a:t>ويتكون </a:t>
            </a:r>
            <a:r>
              <a:rPr lang="ar-IQ" sz="2900" dirty="0">
                <a:latin typeface="Times New Roman"/>
                <a:cs typeface="Times New Roman"/>
              </a:rPr>
              <a:t>الكأس من 4 – 5 سبلات </a:t>
            </a:r>
            <a:endParaRPr lang="ar-IQ" sz="2900" dirty="0" smtClean="0">
              <a:latin typeface="Times New Roman"/>
              <a:cs typeface="Times New Roman"/>
            </a:endParaRPr>
          </a:p>
          <a:p>
            <a:pPr marL="185738" indent="-185738" algn="just" rtl="1">
              <a:lnSpc>
                <a:spcPct val="120000"/>
              </a:lnSpc>
              <a:buFont typeface="Wingdings"/>
              <a:buChar char="§"/>
            </a:pPr>
            <a:r>
              <a:rPr lang="ar-IQ" sz="2900" dirty="0" smtClean="0">
                <a:latin typeface="Times New Roman"/>
                <a:cs typeface="Times New Roman"/>
              </a:rPr>
              <a:t>والتويج </a:t>
            </a:r>
            <a:r>
              <a:rPr lang="ar-IQ" sz="2900" dirty="0">
                <a:latin typeface="Times New Roman"/>
                <a:cs typeface="Times New Roman"/>
              </a:rPr>
              <a:t>من خمسة بتلات العليا منها عريضة وتسمى العلم واثنان جانبيتان يسميان الجناحان والسفليتان متحدتان مكونتان ما يسمى </a:t>
            </a:r>
            <a:r>
              <a:rPr lang="ar-IQ" sz="2900" dirty="0" smtClean="0">
                <a:latin typeface="Times New Roman"/>
                <a:cs typeface="Times New Roman"/>
              </a:rPr>
              <a:t>بالزورق، </a:t>
            </a:r>
          </a:p>
          <a:p>
            <a:pPr marL="185738" indent="-185738" algn="just" rtl="1">
              <a:lnSpc>
                <a:spcPct val="120000"/>
              </a:lnSpc>
              <a:buFont typeface="Wingdings"/>
              <a:buChar char="§"/>
            </a:pPr>
            <a:r>
              <a:rPr lang="ar-IQ" sz="2900" dirty="0" smtClean="0">
                <a:latin typeface="Times New Roman"/>
                <a:cs typeface="Times New Roman"/>
              </a:rPr>
              <a:t>والثمار </a:t>
            </a:r>
            <a:r>
              <a:rPr lang="ar-IQ" sz="2900" dirty="0">
                <a:latin typeface="Times New Roman"/>
                <a:cs typeface="Times New Roman"/>
              </a:rPr>
              <a:t>عبارة عن قرون </a:t>
            </a:r>
            <a:r>
              <a:rPr lang="ar-IQ" sz="2900" dirty="0" smtClean="0">
                <a:latin typeface="Times New Roman"/>
                <a:cs typeface="Times New Roman"/>
              </a:rPr>
              <a:t>تحتوي </a:t>
            </a:r>
            <a:r>
              <a:rPr lang="ar-IQ" sz="2900" dirty="0">
                <a:latin typeface="Times New Roman"/>
                <a:cs typeface="Times New Roman"/>
              </a:rPr>
              <a:t>على البذور</a:t>
            </a:r>
            <a:r>
              <a:rPr lang="ar-IQ" sz="2900" dirty="0" smtClean="0">
                <a:latin typeface="Times New Roman"/>
                <a:cs typeface="Times New Roman"/>
              </a:rPr>
              <a:t>........... يتبع</a:t>
            </a:r>
            <a:endParaRPr lang="en-US" sz="2900" dirty="0"/>
          </a:p>
          <a:p>
            <a:pPr algn="just">
              <a:lnSpc>
                <a:spcPct val="120000"/>
              </a:lnSpc>
            </a:pPr>
            <a:endParaRPr lang="en-US" sz="2900" dirty="0"/>
          </a:p>
        </p:txBody>
      </p:sp>
    </p:spTree>
    <p:extLst>
      <p:ext uri="{BB962C8B-B14F-4D97-AF65-F5344CB8AC3E}">
        <p14:creationId xmlns:p14="http://schemas.microsoft.com/office/powerpoint/2010/main" val="262323497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324600"/>
          </a:xfrm>
        </p:spPr>
        <p:txBody>
          <a:bodyPr>
            <a:noAutofit/>
          </a:bodyPr>
          <a:lstStyle/>
          <a:p>
            <a:pPr marL="228600" algn="just" rtl="1">
              <a:buFont typeface="Wingdings" panose="05000000000000000000" pitchFamily="2" charset="2"/>
              <a:buChar char="q"/>
            </a:pPr>
            <a:endParaRPr lang="ar-IQ" sz="2400" b="1" dirty="0" smtClean="0">
              <a:solidFill>
                <a:srgbClr val="FF0000"/>
              </a:solidFill>
              <a:latin typeface="Times New Roman"/>
              <a:cs typeface="+mj-cs"/>
            </a:endParaRPr>
          </a:p>
          <a:p>
            <a:pPr marL="228600" algn="just" rtl="1">
              <a:buFont typeface="Wingdings" panose="05000000000000000000" pitchFamily="2" charset="2"/>
              <a:buChar char="q"/>
            </a:pPr>
            <a:r>
              <a:rPr lang="ar-SA" sz="2400" b="1" dirty="0" smtClean="0">
                <a:solidFill>
                  <a:srgbClr val="FF0000"/>
                </a:solidFill>
                <a:latin typeface="Times New Roman"/>
                <a:cs typeface="+mj-cs"/>
              </a:rPr>
              <a:t>البزاليا </a:t>
            </a:r>
            <a:r>
              <a:rPr lang="en-US" sz="2400" b="1" dirty="0">
                <a:solidFill>
                  <a:srgbClr val="FF0000"/>
                </a:solidFill>
                <a:latin typeface="Times New Roman"/>
                <a:cs typeface="+mj-cs"/>
              </a:rPr>
              <a:t>Pea</a:t>
            </a:r>
            <a:endParaRPr lang="en-US" sz="2400" dirty="0">
              <a:solidFill>
                <a:srgbClr val="FF0000"/>
              </a:solidFill>
              <a:cs typeface="+mj-cs"/>
            </a:endParaRPr>
          </a:p>
          <a:p>
            <a:pPr marL="0" indent="0" algn="just" rtl="1">
              <a:buNone/>
            </a:pPr>
            <a:r>
              <a:rPr lang="en-US" sz="2400" b="1" i="1" dirty="0" err="1">
                <a:solidFill>
                  <a:srgbClr val="FF0000"/>
                </a:solidFill>
                <a:latin typeface="Times New Roman"/>
                <a:cs typeface="+mj-cs"/>
              </a:rPr>
              <a:t>Pisum</a:t>
            </a:r>
            <a:r>
              <a:rPr lang="en-US" sz="2400" b="1" i="1" dirty="0">
                <a:solidFill>
                  <a:srgbClr val="FF0000"/>
                </a:solidFill>
                <a:latin typeface="Times New Roman"/>
                <a:cs typeface="+mj-cs"/>
              </a:rPr>
              <a:t> </a:t>
            </a:r>
            <a:r>
              <a:rPr lang="en-US" sz="2400" b="1" i="1" dirty="0" err="1">
                <a:solidFill>
                  <a:srgbClr val="FF0000"/>
                </a:solidFill>
                <a:latin typeface="Times New Roman"/>
                <a:cs typeface="+mj-cs"/>
              </a:rPr>
              <a:t>sativum</a:t>
            </a:r>
            <a:r>
              <a:rPr lang="en-US" sz="2400" b="1" i="1" dirty="0">
                <a:solidFill>
                  <a:srgbClr val="FF0000"/>
                </a:solidFill>
                <a:latin typeface="Times New Roman"/>
                <a:cs typeface="+mj-cs"/>
              </a:rPr>
              <a:t> </a:t>
            </a:r>
            <a:r>
              <a:rPr lang="en-US" sz="2400" b="1" dirty="0">
                <a:solidFill>
                  <a:srgbClr val="FF0000"/>
                </a:solidFill>
                <a:latin typeface="Times New Roman"/>
                <a:cs typeface="+mj-cs"/>
              </a:rPr>
              <a:t>L</a:t>
            </a:r>
            <a:r>
              <a:rPr lang="en-US" sz="2400" b="1" i="1" dirty="0">
                <a:solidFill>
                  <a:srgbClr val="FF0000"/>
                </a:solidFill>
                <a:latin typeface="Times New Roman"/>
                <a:cs typeface="+mj-cs"/>
              </a:rPr>
              <a:t>.</a:t>
            </a:r>
            <a:endParaRPr lang="en-US" sz="2400" b="1" i="1" dirty="0">
              <a:solidFill>
                <a:srgbClr val="FF0000"/>
              </a:solidFill>
              <a:cs typeface="+mj-cs"/>
            </a:endParaRPr>
          </a:p>
          <a:p>
            <a:pPr marL="185738" indent="-185738" algn="just" rtl="1">
              <a:buFont typeface="Wingdings"/>
              <a:buChar char="§"/>
            </a:pPr>
            <a:r>
              <a:rPr lang="ar-IQ" sz="2800" dirty="0">
                <a:ea typeface="Times New Roman"/>
                <a:cs typeface="+mj-cs"/>
              </a:rPr>
              <a:t> </a:t>
            </a:r>
            <a:r>
              <a:rPr lang="ar-SA" sz="2800" dirty="0" smtClean="0">
                <a:ea typeface="Times New Roman"/>
                <a:cs typeface="+mj-cs"/>
              </a:rPr>
              <a:t>تزرع </a:t>
            </a:r>
            <a:r>
              <a:rPr lang="ar-SA" sz="2800" dirty="0">
                <a:ea typeface="Times New Roman"/>
                <a:cs typeface="+mj-cs"/>
              </a:rPr>
              <a:t>البزاليا للاستهلاك الاخضر وتؤكل منها البذور الخضراء أو </a:t>
            </a:r>
            <a:r>
              <a:rPr lang="ar-IQ" sz="2800" dirty="0" smtClean="0">
                <a:ea typeface="Times New Roman"/>
                <a:cs typeface="+mj-cs"/>
              </a:rPr>
              <a:t> </a:t>
            </a:r>
            <a:r>
              <a:rPr lang="ar-SA" sz="2800" dirty="0" smtClean="0">
                <a:ea typeface="Times New Roman"/>
                <a:cs typeface="+mj-cs"/>
              </a:rPr>
              <a:t>الجافة </a:t>
            </a:r>
            <a:endParaRPr lang="ar-IQ" sz="2800" dirty="0" smtClean="0">
              <a:ea typeface="Times New Roman"/>
              <a:cs typeface="+mj-cs"/>
            </a:endParaRPr>
          </a:p>
          <a:p>
            <a:pPr marL="185738" indent="-185738" algn="just" rtl="1">
              <a:buFont typeface="Wingdings"/>
              <a:buChar char="§"/>
            </a:pPr>
            <a:r>
              <a:rPr lang="ar-IQ" sz="2800" dirty="0" smtClean="0">
                <a:ea typeface="Times New Roman"/>
                <a:cs typeface="+mj-cs"/>
              </a:rPr>
              <a:t> </a:t>
            </a:r>
            <a:r>
              <a:rPr lang="ar-SA" sz="2800" dirty="0" smtClean="0">
                <a:ea typeface="Times New Roman"/>
                <a:cs typeface="+mj-cs"/>
              </a:rPr>
              <a:t>كما </a:t>
            </a:r>
            <a:r>
              <a:rPr lang="ar-SA" sz="2800" dirty="0">
                <a:ea typeface="Times New Roman"/>
                <a:cs typeface="+mj-cs"/>
              </a:rPr>
              <a:t>ان بعض الاصناف تستعمل قرونها الخضراء بكاملها وتسمى بالبزاليا السكرية لعدم وجود الغلاف الداخلي الصلد المبطن لجدار المبيض من </a:t>
            </a:r>
            <a:r>
              <a:rPr lang="ar-SA" sz="2800" dirty="0" smtClean="0">
                <a:ea typeface="Times New Roman"/>
                <a:cs typeface="+mj-cs"/>
              </a:rPr>
              <a:t>الداخل</a:t>
            </a:r>
            <a:r>
              <a:rPr lang="ar-IQ" sz="2800" dirty="0" smtClean="0">
                <a:ea typeface="Times New Roman"/>
                <a:cs typeface="+mj-cs"/>
              </a:rPr>
              <a:t>،</a:t>
            </a:r>
            <a:r>
              <a:rPr lang="ar-SA" sz="2800" dirty="0" smtClean="0">
                <a:ea typeface="Times New Roman"/>
                <a:cs typeface="+mj-cs"/>
              </a:rPr>
              <a:t> </a:t>
            </a:r>
            <a:endParaRPr lang="ar-IQ" sz="2800" dirty="0" smtClean="0">
              <a:ea typeface="Times New Roman"/>
              <a:cs typeface="+mj-cs"/>
            </a:endParaRPr>
          </a:p>
          <a:p>
            <a:pPr marL="185738" indent="-185738" algn="just" rtl="1">
              <a:buFont typeface="Wingdings"/>
              <a:buChar char="§"/>
            </a:pPr>
            <a:r>
              <a:rPr lang="ar-SA" sz="2800" dirty="0" smtClean="0">
                <a:ea typeface="Times New Roman"/>
                <a:cs typeface="+mj-cs"/>
              </a:rPr>
              <a:t>تستخدم في الطبخ والتجميد والتعليب كما تستخدم الاوراق كعلف ويستخدم النبات كسماد اخضر</a:t>
            </a:r>
            <a:r>
              <a:rPr lang="ar-IQ" sz="2800" dirty="0" smtClean="0">
                <a:ea typeface="Times New Roman"/>
                <a:cs typeface="+mj-cs"/>
              </a:rPr>
              <a:t>،</a:t>
            </a:r>
            <a:r>
              <a:rPr lang="ar-SA" sz="2800" dirty="0" smtClean="0">
                <a:ea typeface="Times New Roman"/>
                <a:cs typeface="+mj-cs"/>
              </a:rPr>
              <a:t> </a:t>
            </a:r>
            <a:endParaRPr lang="ar-IQ" sz="2800" dirty="0" smtClean="0">
              <a:ea typeface="Times New Roman"/>
              <a:cs typeface="+mj-cs"/>
            </a:endParaRPr>
          </a:p>
          <a:p>
            <a:pPr marL="185738" indent="-185738" algn="just" rtl="1">
              <a:buFont typeface="Wingdings"/>
              <a:buChar char="§"/>
            </a:pPr>
            <a:r>
              <a:rPr lang="ar-IQ" sz="2800" dirty="0" smtClean="0">
                <a:ea typeface="Times New Roman"/>
                <a:cs typeface="+mj-cs"/>
              </a:rPr>
              <a:t> </a:t>
            </a:r>
            <a:r>
              <a:rPr lang="ar-SA" sz="2800" dirty="0" smtClean="0">
                <a:ea typeface="Times New Roman"/>
                <a:cs typeface="+mj-cs"/>
              </a:rPr>
              <a:t>تمتاز </a:t>
            </a:r>
            <a:r>
              <a:rPr lang="ar-SA" sz="2800" dirty="0">
                <a:ea typeface="Times New Roman"/>
                <a:cs typeface="+mj-cs"/>
              </a:rPr>
              <a:t>بإحتوائها على نسبة عالية من البروتين والكربوهيدرات كما انها غنية بحامض الاسكوربيك, </a:t>
            </a:r>
            <a:endParaRPr lang="ar-IQ" sz="2800" dirty="0" smtClean="0">
              <a:ea typeface="Times New Roman"/>
              <a:cs typeface="+mj-cs"/>
            </a:endParaRPr>
          </a:p>
          <a:p>
            <a:pPr marL="185738" indent="-185738" algn="just" rtl="1">
              <a:buFont typeface="Wingdings"/>
              <a:buChar char="§"/>
            </a:pPr>
            <a:r>
              <a:rPr lang="ar-SA" sz="2800" dirty="0" smtClean="0">
                <a:ea typeface="Times New Roman"/>
                <a:cs typeface="+mj-cs"/>
              </a:rPr>
              <a:t>أما </a:t>
            </a:r>
            <a:r>
              <a:rPr lang="ar-SA" sz="2800" dirty="0">
                <a:ea typeface="Times New Roman"/>
                <a:cs typeface="+mj-cs"/>
              </a:rPr>
              <a:t>الفيتامينات الاخرى فتوجد بكميات متوسطة او قليلة, </a:t>
            </a:r>
            <a:endParaRPr lang="ar-IQ" sz="2800" dirty="0" smtClean="0">
              <a:ea typeface="Times New Roman"/>
              <a:cs typeface="+mj-cs"/>
            </a:endParaRPr>
          </a:p>
        </p:txBody>
      </p:sp>
    </p:spTree>
    <p:extLst>
      <p:ext uri="{BB962C8B-B14F-4D97-AF65-F5344CB8AC3E}">
        <p14:creationId xmlns:p14="http://schemas.microsoft.com/office/powerpoint/2010/main" val="6209357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362"/>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457200" y="304800"/>
            <a:ext cx="8229600" cy="6324600"/>
          </a:xfrm>
        </p:spPr>
        <p:txBody>
          <a:bodyPr>
            <a:noAutofit/>
          </a:bodyPr>
          <a:lstStyle/>
          <a:p>
            <a:pPr marL="228600" algn="just" rtl="1">
              <a:buFont typeface="Wingdings" panose="05000000000000000000" pitchFamily="2" charset="2"/>
              <a:buChar char="q"/>
            </a:pPr>
            <a:endParaRPr lang="ar-IQ" sz="2400" b="1" dirty="0" smtClean="0">
              <a:solidFill>
                <a:srgbClr val="FF0000"/>
              </a:solidFill>
              <a:latin typeface="Times New Roman"/>
              <a:cs typeface="+mj-cs"/>
            </a:endParaRPr>
          </a:p>
          <a:p>
            <a:pPr marL="228600" algn="just" rtl="1">
              <a:buFont typeface="Wingdings" panose="05000000000000000000" pitchFamily="2" charset="2"/>
              <a:buChar char="q"/>
            </a:pPr>
            <a:r>
              <a:rPr lang="ar-SA" sz="2400" b="1" dirty="0" smtClean="0">
                <a:solidFill>
                  <a:srgbClr val="FF0000"/>
                </a:solidFill>
                <a:latin typeface="Times New Roman"/>
                <a:cs typeface="+mj-cs"/>
              </a:rPr>
              <a:t>البزاليا </a:t>
            </a:r>
            <a:r>
              <a:rPr lang="en-US" sz="2400" b="1" dirty="0">
                <a:solidFill>
                  <a:srgbClr val="FF0000"/>
                </a:solidFill>
                <a:latin typeface="Times New Roman"/>
                <a:cs typeface="+mj-cs"/>
              </a:rPr>
              <a:t>Pea</a:t>
            </a:r>
            <a:endParaRPr lang="en-US" sz="2400" dirty="0">
              <a:solidFill>
                <a:srgbClr val="FF0000"/>
              </a:solidFill>
              <a:cs typeface="+mj-cs"/>
            </a:endParaRPr>
          </a:p>
          <a:p>
            <a:pPr marL="0" indent="0" algn="just" rtl="1">
              <a:buNone/>
            </a:pPr>
            <a:r>
              <a:rPr lang="en-US" sz="2400" b="1" i="1" dirty="0" err="1">
                <a:solidFill>
                  <a:srgbClr val="FF0000"/>
                </a:solidFill>
                <a:latin typeface="Times New Roman"/>
                <a:cs typeface="+mj-cs"/>
              </a:rPr>
              <a:t>Pisum</a:t>
            </a:r>
            <a:r>
              <a:rPr lang="en-US" sz="2400" b="1" i="1" dirty="0">
                <a:solidFill>
                  <a:srgbClr val="FF0000"/>
                </a:solidFill>
                <a:latin typeface="Times New Roman"/>
                <a:cs typeface="+mj-cs"/>
              </a:rPr>
              <a:t> </a:t>
            </a:r>
            <a:r>
              <a:rPr lang="en-US" sz="2400" b="1" i="1" dirty="0" err="1">
                <a:solidFill>
                  <a:srgbClr val="FF0000"/>
                </a:solidFill>
                <a:latin typeface="Times New Roman"/>
                <a:cs typeface="+mj-cs"/>
              </a:rPr>
              <a:t>sativum</a:t>
            </a:r>
            <a:r>
              <a:rPr lang="en-US" sz="2400" b="1" i="1" dirty="0">
                <a:solidFill>
                  <a:srgbClr val="FF0000"/>
                </a:solidFill>
                <a:latin typeface="Times New Roman"/>
                <a:cs typeface="+mj-cs"/>
              </a:rPr>
              <a:t> </a:t>
            </a:r>
            <a:r>
              <a:rPr lang="en-US" sz="2400" b="1" dirty="0">
                <a:solidFill>
                  <a:srgbClr val="FF0000"/>
                </a:solidFill>
                <a:latin typeface="Times New Roman"/>
                <a:cs typeface="+mj-cs"/>
              </a:rPr>
              <a:t>L</a:t>
            </a:r>
            <a:r>
              <a:rPr lang="en-US" sz="2400" b="1" i="1" dirty="0">
                <a:solidFill>
                  <a:srgbClr val="FF0000"/>
                </a:solidFill>
                <a:latin typeface="Times New Roman"/>
                <a:cs typeface="+mj-cs"/>
              </a:rPr>
              <a:t>.</a:t>
            </a:r>
            <a:endParaRPr lang="en-US" sz="2400" b="1" i="1" dirty="0">
              <a:solidFill>
                <a:srgbClr val="FF0000"/>
              </a:solidFill>
              <a:cs typeface="+mj-cs"/>
            </a:endParaRPr>
          </a:p>
          <a:p>
            <a:pPr marL="185738" indent="-185738" algn="just" rtl="1">
              <a:buFont typeface="Wingdings"/>
              <a:buChar char="§"/>
            </a:pPr>
            <a:r>
              <a:rPr lang="ar-IQ" sz="2400" dirty="0" smtClean="0">
                <a:ea typeface="Times New Roman"/>
                <a:cs typeface="+mj-cs"/>
              </a:rPr>
              <a:t> </a:t>
            </a:r>
            <a:r>
              <a:rPr lang="ar-SA" sz="2400" dirty="0" smtClean="0">
                <a:ea typeface="Times New Roman"/>
                <a:cs typeface="+mj-cs"/>
              </a:rPr>
              <a:t>وتوضع </a:t>
            </a:r>
            <a:r>
              <a:rPr lang="ar-SA" sz="2400" dirty="0">
                <a:ea typeface="Times New Roman"/>
                <a:cs typeface="+mj-cs"/>
              </a:rPr>
              <a:t>البزاليا في المرتبة الثالثة ضمن محاصيل الخضر من حيث قيمتها الغذائية, </a:t>
            </a:r>
            <a:r>
              <a:rPr lang="ar-IQ" sz="2400" dirty="0" smtClean="0">
                <a:ea typeface="Times New Roman"/>
                <a:cs typeface="+mj-cs"/>
              </a:rPr>
              <a:t> </a:t>
            </a:r>
            <a:r>
              <a:rPr lang="ar-SA" sz="2400" dirty="0" smtClean="0">
                <a:ea typeface="Times New Roman"/>
                <a:cs typeface="+mj-cs"/>
              </a:rPr>
              <a:t>يحتوي </a:t>
            </a:r>
            <a:r>
              <a:rPr lang="ar-SA" sz="2400" dirty="0">
                <a:ea typeface="Times New Roman"/>
                <a:cs typeface="+mj-cs"/>
              </a:rPr>
              <a:t>كل 100 غم من البذور الخضراء </a:t>
            </a:r>
            <a:r>
              <a:rPr lang="ar-SA" sz="2400" dirty="0" smtClean="0">
                <a:ea typeface="Times New Roman"/>
                <a:cs typeface="+mj-cs"/>
              </a:rPr>
              <a:t>على</a:t>
            </a:r>
            <a:endParaRPr lang="ar-IQ" sz="2400" dirty="0" smtClean="0">
              <a:ea typeface="Times New Roman"/>
              <a:cs typeface="+mj-cs"/>
            </a:endParaRPr>
          </a:p>
          <a:p>
            <a:pPr marL="185738" indent="-185738" algn="just" rtl="1">
              <a:buFont typeface="Wingdings"/>
              <a:buChar char="§"/>
            </a:pPr>
            <a:r>
              <a:rPr lang="ar-SA" sz="2400" dirty="0" smtClean="0">
                <a:ea typeface="Times New Roman"/>
                <a:cs typeface="+mj-cs"/>
              </a:rPr>
              <a:t> </a:t>
            </a:r>
            <a:r>
              <a:rPr lang="ar-SA" sz="2400" dirty="0">
                <a:ea typeface="Times New Roman"/>
                <a:cs typeface="+mj-cs"/>
              </a:rPr>
              <a:t>74.3 ماء </a:t>
            </a:r>
            <a:r>
              <a:rPr lang="ar-SA" sz="2400" dirty="0" smtClean="0">
                <a:ea typeface="Times New Roman"/>
                <a:cs typeface="+mj-cs"/>
              </a:rPr>
              <a:t>،</a:t>
            </a:r>
            <a:endParaRPr lang="ar-IQ" sz="2400" dirty="0" smtClean="0">
              <a:ea typeface="Times New Roman"/>
              <a:cs typeface="+mj-cs"/>
            </a:endParaRPr>
          </a:p>
          <a:p>
            <a:pPr marL="185738" indent="-185738" algn="just" rtl="1">
              <a:buFont typeface="Wingdings"/>
              <a:buChar char="§"/>
            </a:pPr>
            <a:r>
              <a:rPr lang="ar-SA" sz="2400" dirty="0" smtClean="0">
                <a:ea typeface="Times New Roman"/>
                <a:cs typeface="+mj-cs"/>
              </a:rPr>
              <a:t> 6.7 </a:t>
            </a:r>
            <a:r>
              <a:rPr lang="ar-SA" sz="2400" dirty="0">
                <a:ea typeface="Times New Roman"/>
                <a:cs typeface="+mj-cs"/>
              </a:rPr>
              <a:t>غم بروتين </a:t>
            </a:r>
            <a:r>
              <a:rPr lang="ar-SA" sz="2400" dirty="0" smtClean="0">
                <a:ea typeface="Times New Roman"/>
                <a:cs typeface="+mj-cs"/>
              </a:rPr>
              <a:t>،</a:t>
            </a:r>
            <a:endParaRPr lang="ar-IQ" sz="2400" dirty="0" smtClean="0">
              <a:ea typeface="Times New Roman"/>
              <a:cs typeface="+mj-cs"/>
            </a:endParaRPr>
          </a:p>
          <a:p>
            <a:pPr marL="185738" indent="-185738" algn="just" rtl="1">
              <a:buFont typeface="Wingdings"/>
              <a:buChar char="§"/>
            </a:pPr>
            <a:r>
              <a:rPr lang="ar-SA" sz="2400" dirty="0" smtClean="0">
                <a:ea typeface="Times New Roman"/>
                <a:cs typeface="+mj-cs"/>
              </a:rPr>
              <a:t> </a:t>
            </a:r>
            <a:r>
              <a:rPr lang="ar-SA" sz="2400" dirty="0">
                <a:ea typeface="Times New Roman"/>
                <a:cs typeface="+mj-cs"/>
              </a:rPr>
              <a:t>220 ملغم </a:t>
            </a:r>
            <a:r>
              <a:rPr lang="en-US" sz="2400" dirty="0" err="1">
                <a:latin typeface="Times New Roman"/>
                <a:ea typeface="Times New Roman"/>
                <a:cs typeface="+mj-cs"/>
              </a:rPr>
              <a:t>Ca</a:t>
            </a:r>
            <a:r>
              <a:rPr lang="ar-SA" sz="2400" dirty="0">
                <a:latin typeface="Times New Roman"/>
                <a:ea typeface="Times New Roman"/>
                <a:cs typeface="+mj-cs"/>
              </a:rPr>
              <a:t> </a:t>
            </a:r>
            <a:r>
              <a:rPr lang="ar-SA" sz="2400" dirty="0" smtClean="0">
                <a:latin typeface="Times New Roman"/>
                <a:ea typeface="Times New Roman"/>
                <a:cs typeface="+mj-cs"/>
              </a:rPr>
              <a:t>،</a:t>
            </a:r>
            <a:endParaRPr lang="ar-IQ" sz="2400" dirty="0" smtClean="0">
              <a:latin typeface="Times New Roman"/>
              <a:ea typeface="Times New Roman"/>
              <a:cs typeface="+mj-cs"/>
            </a:endParaRPr>
          </a:p>
          <a:p>
            <a:pPr marL="185738" indent="-185738" algn="just" rtl="1">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28 ملغم فيتامين </a:t>
            </a:r>
            <a:r>
              <a:rPr lang="en-US" sz="2400" dirty="0">
                <a:latin typeface="Times New Roman"/>
                <a:ea typeface="Times New Roman"/>
                <a:cs typeface="+mj-cs"/>
              </a:rPr>
              <a:t>C</a:t>
            </a:r>
            <a:r>
              <a:rPr lang="ar-SA" sz="2400" dirty="0">
                <a:latin typeface="Times New Roman"/>
                <a:ea typeface="Times New Roman"/>
                <a:cs typeface="+mj-cs"/>
              </a:rPr>
              <a:t> بالاضافة الى </a:t>
            </a:r>
            <a:r>
              <a:rPr lang="ar-SA" sz="2400" dirty="0" smtClean="0">
                <a:latin typeface="Times New Roman"/>
                <a:ea typeface="Times New Roman"/>
                <a:cs typeface="+mj-cs"/>
              </a:rPr>
              <a:t>الالياف</a:t>
            </a:r>
            <a:r>
              <a:rPr lang="ar-IQ" sz="2400" dirty="0" smtClean="0">
                <a:latin typeface="Times New Roman"/>
                <a:ea typeface="Times New Roman"/>
                <a:cs typeface="+mj-cs"/>
              </a:rPr>
              <a:t>،</a:t>
            </a:r>
          </a:p>
          <a:p>
            <a:pPr marL="185738" indent="-185738" algn="just" rtl="1">
              <a:buFont typeface="Wingdings"/>
              <a:buChar char="§"/>
            </a:pPr>
            <a:r>
              <a:rPr lang="ar-SA" sz="2400" dirty="0" smtClean="0">
                <a:latin typeface="Times New Roman"/>
                <a:ea typeface="Times New Roman"/>
                <a:cs typeface="+mj-cs"/>
              </a:rPr>
              <a:t> اما </a:t>
            </a:r>
            <a:r>
              <a:rPr lang="ar-SA" sz="2400" dirty="0">
                <a:latin typeface="Times New Roman"/>
                <a:ea typeface="Times New Roman"/>
                <a:cs typeface="+mj-cs"/>
              </a:rPr>
              <a:t>البذور الجافة </a:t>
            </a:r>
            <a:r>
              <a:rPr lang="ar-SA" sz="2400" dirty="0" smtClean="0">
                <a:latin typeface="Times New Roman"/>
                <a:ea typeface="Times New Roman"/>
                <a:cs typeface="+mj-cs"/>
              </a:rPr>
              <a:t>فتحتوي</a:t>
            </a:r>
            <a:endParaRPr lang="ar-IQ" sz="2400" dirty="0" smtClean="0">
              <a:latin typeface="Times New Roman"/>
              <a:ea typeface="Times New Roman"/>
              <a:cs typeface="+mj-cs"/>
            </a:endParaRPr>
          </a:p>
          <a:p>
            <a:pPr marL="185738" indent="-185738" algn="just" rtl="1">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10,6 غم ماء ، </a:t>
            </a:r>
            <a:endParaRPr lang="ar-IQ" sz="2400" dirty="0" smtClean="0">
              <a:latin typeface="Times New Roman"/>
              <a:ea typeface="Times New Roman"/>
              <a:cs typeface="+mj-cs"/>
            </a:endParaRPr>
          </a:p>
          <a:p>
            <a:pPr marL="185738" indent="-185738" algn="just" rtl="1">
              <a:buFont typeface="Wingdings"/>
              <a:buChar char="§"/>
            </a:pPr>
            <a:r>
              <a:rPr lang="ar-SA" sz="2400" dirty="0" smtClean="0">
                <a:latin typeface="Times New Roman"/>
                <a:ea typeface="Times New Roman"/>
                <a:cs typeface="+mj-cs"/>
              </a:rPr>
              <a:t> </a:t>
            </a:r>
            <a:r>
              <a:rPr lang="ar-SA" sz="2400" dirty="0">
                <a:latin typeface="Times New Roman"/>
                <a:ea typeface="Times New Roman"/>
                <a:cs typeface="+mj-cs"/>
              </a:rPr>
              <a:t>22.5 غم </a:t>
            </a:r>
            <a:r>
              <a:rPr lang="ar-SA" sz="2400" dirty="0" smtClean="0">
                <a:latin typeface="Times New Roman"/>
                <a:ea typeface="Times New Roman"/>
                <a:cs typeface="+mj-cs"/>
              </a:rPr>
              <a:t>بروتين</a:t>
            </a:r>
            <a:r>
              <a:rPr lang="ar-IQ" sz="2400" dirty="0" smtClean="0">
                <a:latin typeface="Times New Roman"/>
                <a:ea typeface="Times New Roman"/>
                <a:cs typeface="+mj-cs"/>
              </a:rPr>
              <a:t>،</a:t>
            </a:r>
            <a:r>
              <a:rPr lang="ar-SA" sz="2400" dirty="0" smtClean="0">
                <a:latin typeface="Times New Roman"/>
                <a:ea typeface="Times New Roman"/>
                <a:cs typeface="+mj-cs"/>
              </a:rPr>
              <a:t> </a:t>
            </a:r>
            <a:endParaRPr lang="ar-IQ" sz="2400" dirty="0" smtClean="0">
              <a:latin typeface="Times New Roman"/>
              <a:ea typeface="Times New Roman"/>
              <a:cs typeface="+mj-cs"/>
            </a:endParaRPr>
          </a:p>
          <a:p>
            <a:pPr marL="185738" indent="-185738" algn="just" rtl="1">
              <a:buFont typeface="Wingdings"/>
              <a:buChar char="§"/>
            </a:pPr>
            <a:r>
              <a:rPr lang="ar-SA" sz="2400" dirty="0" smtClean="0">
                <a:latin typeface="Times New Roman"/>
                <a:ea typeface="Times New Roman"/>
                <a:cs typeface="+mj-cs"/>
              </a:rPr>
              <a:t>يعتقد </a:t>
            </a:r>
            <a:r>
              <a:rPr lang="ar-SA" sz="2400" dirty="0">
                <a:latin typeface="Times New Roman"/>
                <a:ea typeface="Times New Roman"/>
                <a:cs typeface="+mj-cs"/>
              </a:rPr>
              <a:t>ان موطنها الاصلي في اوروبا وغرب اسيا ويعتقد بعض العلماء ان الحبشة هي المركز الرئيس للبزاليا الصالحة للتغذية.</a:t>
            </a:r>
            <a:endParaRPr lang="en-US" sz="2400" dirty="0">
              <a:cs typeface="+mj-cs"/>
            </a:endParaRPr>
          </a:p>
        </p:txBody>
      </p:sp>
    </p:spTree>
    <p:extLst>
      <p:ext uri="{BB962C8B-B14F-4D97-AF65-F5344CB8AC3E}">
        <p14:creationId xmlns:p14="http://schemas.microsoft.com/office/powerpoint/2010/main" val="72621641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lnSpc>
                <a:spcPct val="110000"/>
              </a:lnSpc>
              <a:buNone/>
            </a:pPr>
            <a:r>
              <a:rPr lang="ar-IQ" sz="2400" dirty="0" smtClean="0">
                <a:latin typeface="Times New Roman"/>
                <a:cs typeface="+mj-cs"/>
              </a:rPr>
              <a:t>       </a:t>
            </a:r>
            <a:r>
              <a:rPr lang="ar-SA" sz="2400" dirty="0" smtClean="0">
                <a:latin typeface="Times New Roman"/>
                <a:cs typeface="+mj-cs"/>
              </a:rPr>
              <a:t>يقسم </a:t>
            </a:r>
            <a:r>
              <a:rPr lang="ar-SA" sz="2400" dirty="0">
                <a:latin typeface="Times New Roman"/>
                <a:cs typeface="+mj-cs"/>
              </a:rPr>
              <a:t>الباحثين اصناف البزاليا عدة تقسيمات منها:</a:t>
            </a:r>
            <a:endParaRPr lang="en-US" sz="2400" dirty="0">
              <a:cs typeface="+mj-cs"/>
            </a:endParaRPr>
          </a:p>
          <a:p>
            <a:pPr marL="0" indent="0" algn="just" rtl="1">
              <a:lnSpc>
                <a:spcPct val="110000"/>
              </a:lnSpc>
              <a:buNone/>
            </a:pPr>
            <a:r>
              <a:rPr lang="ar-SA" sz="2400" dirty="0" smtClean="0">
                <a:solidFill>
                  <a:srgbClr val="FF3399"/>
                </a:solidFill>
                <a:latin typeface="Times New Roman"/>
                <a:cs typeface="+mj-cs"/>
              </a:rPr>
              <a:t>اولا</a:t>
            </a:r>
            <a:r>
              <a:rPr lang="ar-IQ" sz="2400" dirty="0" smtClean="0">
                <a:solidFill>
                  <a:srgbClr val="FF3399"/>
                </a:solidFill>
                <a:latin typeface="Times New Roman"/>
                <a:cs typeface="+mj-cs"/>
              </a:rPr>
              <a:t>:</a:t>
            </a:r>
            <a:r>
              <a:rPr lang="ar-SA" sz="2400" dirty="0" smtClean="0">
                <a:latin typeface="Times New Roman"/>
                <a:cs typeface="+mj-cs"/>
              </a:rPr>
              <a:t> </a:t>
            </a:r>
            <a:r>
              <a:rPr lang="ar-SA" sz="2400" dirty="0">
                <a:solidFill>
                  <a:srgbClr val="7030A0"/>
                </a:solidFill>
                <a:latin typeface="Times New Roman"/>
                <a:cs typeface="+mj-cs"/>
              </a:rPr>
              <a:t>تقسيم البزاليا حسب ملمس </a:t>
            </a:r>
            <a:r>
              <a:rPr lang="ar-SA" sz="2400" dirty="0" smtClean="0">
                <a:solidFill>
                  <a:srgbClr val="7030A0"/>
                </a:solidFill>
                <a:latin typeface="Times New Roman"/>
                <a:cs typeface="+mj-cs"/>
              </a:rPr>
              <a:t>البذور</a:t>
            </a:r>
            <a:r>
              <a:rPr lang="ar-IQ" sz="2400" dirty="0" smtClean="0">
                <a:solidFill>
                  <a:srgbClr val="7030A0"/>
                </a:solidFill>
                <a:latin typeface="Times New Roman"/>
                <a:cs typeface="+mj-cs"/>
              </a:rPr>
              <a:t>:</a:t>
            </a:r>
            <a:endParaRPr lang="en-US" sz="2400" dirty="0">
              <a:solidFill>
                <a:srgbClr val="7030A0"/>
              </a:solidFill>
              <a:cs typeface="+mj-cs"/>
            </a:endParaRPr>
          </a:p>
          <a:p>
            <a:pPr marL="0" indent="0" algn="just" rtl="1">
              <a:lnSpc>
                <a:spcPct val="150000"/>
              </a:lnSpc>
              <a:buNone/>
            </a:pPr>
            <a:r>
              <a:rPr lang="ar-SA" sz="2400" dirty="0">
                <a:latin typeface="Times New Roman"/>
                <a:cs typeface="+mj-cs"/>
              </a:rPr>
              <a:t>   </a:t>
            </a:r>
            <a:r>
              <a:rPr lang="ar-IQ" sz="2400" dirty="0" smtClean="0">
                <a:latin typeface="Times New Roman"/>
                <a:cs typeface="+mj-cs"/>
              </a:rPr>
              <a:t>   </a:t>
            </a:r>
            <a:r>
              <a:rPr lang="ar-SA" sz="2400" dirty="0" smtClean="0">
                <a:latin typeface="Times New Roman"/>
                <a:cs typeface="+mj-cs"/>
              </a:rPr>
              <a:t>تقسم </a:t>
            </a:r>
            <a:r>
              <a:rPr lang="ar-SA" sz="2400" dirty="0">
                <a:latin typeface="Times New Roman"/>
                <a:cs typeface="+mj-cs"/>
              </a:rPr>
              <a:t>الى اصناف مجعدة واصناف ملساء البذور وتمتاز الاولى بكثرة حلاوتها ولهذا انتشرت </a:t>
            </a:r>
            <a:r>
              <a:rPr lang="ar-SA" sz="2400" dirty="0" smtClean="0">
                <a:latin typeface="Times New Roman"/>
                <a:cs typeface="+mj-cs"/>
              </a:rPr>
              <a:t>زراعتها</a:t>
            </a:r>
            <a:r>
              <a:rPr lang="ar-IQ" sz="2400" dirty="0" smtClean="0">
                <a:latin typeface="Times New Roman"/>
                <a:cs typeface="+mj-cs"/>
              </a:rPr>
              <a:t>،</a:t>
            </a:r>
            <a:r>
              <a:rPr lang="ar-SA" sz="2400" dirty="0" smtClean="0">
                <a:latin typeface="Times New Roman"/>
                <a:cs typeface="+mj-cs"/>
              </a:rPr>
              <a:t> </a:t>
            </a:r>
            <a:r>
              <a:rPr lang="ar-SA" sz="2400" dirty="0">
                <a:latin typeface="Times New Roman"/>
                <a:cs typeface="+mj-cs"/>
              </a:rPr>
              <a:t>وتزرع الاصناف الملساء للاستعمال الجاف وللحفظ في العلب واهم صنف يمثلها هو الاسكا </a:t>
            </a:r>
            <a:r>
              <a:rPr lang="en-US" sz="2400" dirty="0">
                <a:solidFill>
                  <a:schemeClr val="accent1">
                    <a:lumMod val="75000"/>
                  </a:schemeClr>
                </a:solidFill>
                <a:latin typeface="Times New Roman"/>
                <a:cs typeface="+mj-cs"/>
              </a:rPr>
              <a:t>Alaska</a:t>
            </a:r>
            <a:r>
              <a:rPr lang="ar-IQ" sz="2400" dirty="0">
                <a:latin typeface="Times New Roman"/>
                <a:cs typeface="+mj-cs"/>
              </a:rPr>
              <a:t>.</a:t>
            </a:r>
            <a:endParaRPr lang="en-US" sz="2400" dirty="0">
              <a:cs typeface="+mj-cs"/>
            </a:endParaRPr>
          </a:p>
          <a:p>
            <a:pPr marL="0" indent="0" algn="just" rtl="1">
              <a:lnSpc>
                <a:spcPct val="150000"/>
              </a:lnSpc>
              <a:buNone/>
            </a:pPr>
            <a:r>
              <a:rPr lang="ar-IQ" sz="2400" dirty="0">
                <a:solidFill>
                  <a:srgbClr val="FF3399"/>
                </a:solidFill>
                <a:latin typeface="Times New Roman"/>
                <a:cs typeface="+mj-cs"/>
              </a:rPr>
              <a:t>ثانيا:</a:t>
            </a:r>
            <a:r>
              <a:rPr lang="ar-IQ" sz="2400" dirty="0">
                <a:latin typeface="Times New Roman"/>
                <a:cs typeface="+mj-cs"/>
              </a:rPr>
              <a:t> </a:t>
            </a:r>
            <a:r>
              <a:rPr lang="ar-IQ" sz="2400" dirty="0">
                <a:solidFill>
                  <a:srgbClr val="7030A0"/>
                </a:solidFill>
                <a:latin typeface="Times New Roman"/>
                <a:cs typeface="+mj-cs"/>
              </a:rPr>
              <a:t>تقسيم البزاليا حسب ارتفاع النبات: </a:t>
            </a:r>
            <a:r>
              <a:rPr lang="ar-IQ" sz="2400" dirty="0">
                <a:latin typeface="Times New Roman"/>
                <a:cs typeface="+mj-cs"/>
              </a:rPr>
              <a:t>تقسم الى اصناف قصيرة ومتوسطة وطويلة</a:t>
            </a:r>
            <a:endParaRPr lang="en-US" sz="2400" dirty="0">
              <a:cs typeface="+mj-cs"/>
            </a:endParaRPr>
          </a:p>
          <a:p>
            <a:pPr marL="0" indent="0" algn="just" rtl="1">
              <a:lnSpc>
                <a:spcPct val="150000"/>
              </a:lnSpc>
              <a:buNone/>
            </a:pPr>
            <a:r>
              <a:rPr lang="ar-IQ" sz="2400" b="1" dirty="0">
                <a:solidFill>
                  <a:srgbClr val="FF3399"/>
                </a:solidFill>
                <a:latin typeface="Times New Roman"/>
                <a:cs typeface="+mj-cs"/>
              </a:rPr>
              <a:t>ثالثا</a:t>
            </a:r>
            <a:r>
              <a:rPr lang="ar-IQ" sz="2400" dirty="0">
                <a:solidFill>
                  <a:srgbClr val="FF3399"/>
                </a:solidFill>
                <a:latin typeface="Times New Roman"/>
                <a:cs typeface="+mj-cs"/>
              </a:rPr>
              <a:t>:</a:t>
            </a:r>
            <a:r>
              <a:rPr lang="ar-IQ" sz="2400" dirty="0">
                <a:latin typeface="Times New Roman"/>
                <a:cs typeface="+mj-cs"/>
              </a:rPr>
              <a:t> </a:t>
            </a:r>
            <a:r>
              <a:rPr lang="ar-IQ" sz="2400" dirty="0">
                <a:solidFill>
                  <a:srgbClr val="7030A0"/>
                </a:solidFill>
                <a:latin typeface="Times New Roman"/>
                <a:cs typeface="+mj-cs"/>
              </a:rPr>
              <a:t>تقسيم البزاليا حسب موعد الزراعة: </a:t>
            </a:r>
            <a:r>
              <a:rPr lang="ar-IQ" sz="2400" dirty="0">
                <a:latin typeface="Times New Roman"/>
                <a:cs typeface="+mj-cs"/>
              </a:rPr>
              <a:t>اصناف مبكرة ومتوسطة ومتأخرة النضج</a:t>
            </a:r>
            <a:endParaRPr lang="en-US" sz="2400" dirty="0">
              <a:cs typeface="+mj-cs"/>
            </a:endParaRPr>
          </a:p>
          <a:p>
            <a:pPr marL="0" indent="0" algn="r">
              <a:lnSpc>
                <a:spcPct val="150000"/>
              </a:lnSpc>
              <a:buNone/>
            </a:pPr>
            <a:endParaRPr lang="en-US" dirty="0"/>
          </a:p>
        </p:txBody>
      </p:sp>
    </p:spTree>
    <p:extLst>
      <p:ext uri="{BB962C8B-B14F-4D97-AF65-F5344CB8AC3E}">
        <p14:creationId xmlns:p14="http://schemas.microsoft.com/office/powerpoint/2010/main" val="192906465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Autofit/>
          </a:bodyPr>
          <a:lstStyle/>
          <a:p>
            <a:pPr marL="0" indent="0" algn="just" rtl="1">
              <a:buNone/>
            </a:pPr>
            <a:endParaRPr lang="ar-IQ" sz="2400" dirty="0" smtClean="0">
              <a:solidFill>
                <a:srgbClr val="FF3399"/>
              </a:solidFill>
              <a:latin typeface="Times New Roman"/>
              <a:cs typeface="+mj-cs"/>
            </a:endParaRPr>
          </a:p>
          <a:p>
            <a:pPr marL="0" indent="0" algn="just" rtl="1">
              <a:buNone/>
            </a:pPr>
            <a:r>
              <a:rPr lang="ar-IQ" sz="2400" dirty="0" smtClean="0">
                <a:solidFill>
                  <a:srgbClr val="FF3399"/>
                </a:solidFill>
                <a:latin typeface="Times New Roman"/>
                <a:cs typeface="+mj-cs"/>
              </a:rPr>
              <a:t>رابعا</a:t>
            </a:r>
            <a:r>
              <a:rPr lang="ar-IQ" sz="2400" dirty="0">
                <a:solidFill>
                  <a:srgbClr val="FF3399"/>
                </a:solidFill>
                <a:latin typeface="Times New Roman"/>
                <a:cs typeface="+mj-cs"/>
              </a:rPr>
              <a:t>: </a:t>
            </a:r>
            <a:r>
              <a:rPr lang="ar-IQ" sz="2400" dirty="0">
                <a:solidFill>
                  <a:srgbClr val="7030A0"/>
                </a:solidFill>
                <a:latin typeface="Times New Roman"/>
                <a:cs typeface="+mj-cs"/>
              </a:rPr>
              <a:t>تقسيم البزاليا حسب الغرض من </a:t>
            </a:r>
            <a:r>
              <a:rPr lang="ar-IQ" sz="2400" dirty="0" smtClean="0">
                <a:solidFill>
                  <a:srgbClr val="7030A0"/>
                </a:solidFill>
                <a:latin typeface="Times New Roman"/>
                <a:cs typeface="+mj-cs"/>
              </a:rPr>
              <a:t>الاستعمال:</a:t>
            </a:r>
            <a:endParaRPr lang="ar-IQ" sz="2400" dirty="0" smtClean="0">
              <a:solidFill>
                <a:srgbClr val="7030A0"/>
              </a:solidFill>
              <a:cs typeface="+mj-cs"/>
            </a:endParaRPr>
          </a:p>
          <a:p>
            <a:pPr marL="457200" indent="-457200" algn="just" rtl="1">
              <a:buClr>
                <a:srgbClr val="FF3399"/>
              </a:buClr>
              <a:buFont typeface="+mj-lt"/>
              <a:buAutoNum type="arabicPeriod"/>
            </a:pPr>
            <a:r>
              <a:rPr lang="ar-IQ" sz="2400" dirty="0" smtClean="0">
                <a:latin typeface="Times New Roman"/>
                <a:cs typeface="+mj-cs"/>
              </a:rPr>
              <a:t>اصناف </a:t>
            </a:r>
            <a:r>
              <a:rPr lang="ar-IQ" sz="2400" dirty="0">
                <a:latin typeface="Times New Roman"/>
                <a:cs typeface="+mj-cs"/>
              </a:rPr>
              <a:t>تزرع لاجل استعمال بذورها </a:t>
            </a:r>
            <a:r>
              <a:rPr lang="ar-IQ" sz="2400" dirty="0" smtClean="0">
                <a:latin typeface="Times New Roman"/>
                <a:cs typeface="+mj-cs"/>
              </a:rPr>
              <a:t>الخضراء</a:t>
            </a:r>
            <a:r>
              <a:rPr lang="ar-IQ" sz="2400" dirty="0" smtClean="0">
                <a:cs typeface="+mj-cs"/>
              </a:rPr>
              <a:t>: </a:t>
            </a:r>
            <a:r>
              <a:rPr lang="ar-IQ" sz="2400" dirty="0" smtClean="0">
                <a:latin typeface="Times New Roman"/>
                <a:cs typeface="+mj-cs"/>
              </a:rPr>
              <a:t>يعود </a:t>
            </a:r>
            <a:r>
              <a:rPr lang="ar-IQ" sz="2400" dirty="0">
                <a:latin typeface="Times New Roman"/>
                <a:cs typeface="+mj-cs"/>
              </a:rPr>
              <a:t>اليها اصناف الاستهلاك العادي </a:t>
            </a:r>
            <a:r>
              <a:rPr lang="ar-IQ" sz="2400" dirty="0" smtClean="0">
                <a:latin typeface="Times New Roman"/>
                <a:cs typeface="+mj-cs"/>
              </a:rPr>
              <a:t>وافضلها </a:t>
            </a:r>
            <a:r>
              <a:rPr lang="ar-IQ" sz="2400" dirty="0">
                <a:latin typeface="Times New Roman"/>
                <a:cs typeface="+mj-cs"/>
              </a:rPr>
              <a:t>الاصناف المجعدة مثل لتل </a:t>
            </a:r>
            <a:r>
              <a:rPr lang="ar-IQ" sz="2400" dirty="0" smtClean="0">
                <a:latin typeface="Times New Roman"/>
                <a:cs typeface="+mj-cs"/>
              </a:rPr>
              <a:t>مارفل </a:t>
            </a:r>
            <a:r>
              <a:rPr lang="en-US" sz="2400" dirty="0" smtClean="0">
                <a:latin typeface="Times New Roman"/>
                <a:cs typeface="+mj-cs"/>
              </a:rPr>
              <a:t>Little marvel</a:t>
            </a:r>
            <a:r>
              <a:rPr lang="ar-IQ" sz="2400" dirty="0" smtClean="0">
                <a:latin typeface="Times New Roman"/>
                <a:cs typeface="+mj-cs"/>
              </a:rPr>
              <a:t> من الاصناف القصيرة ولنكولن </a:t>
            </a:r>
            <a:r>
              <a:rPr lang="en-US" sz="2400" dirty="0" smtClean="0">
                <a:latin typeface="Times New Roman"/>
                <a:cs typeface="+mj-cs"/>
              </a:rPr>
              <a:t>Lincoln</a:t>
            </a:r>
            <a:r>
              <a:rPr lang="ar-IQ" sz="2400" dirty="0" smtClean="0">
                <a:latin typeface="Times New Roman"/>
                <a:cs typeface="+mj-cs"/>
              </a:rPr>
              <a:t> من الاصناف المتوسطة الطول كما </a:t>
            </a:r>
            <a:r>
              <a:rPr lang="ar-IQ" sz="2400" dirty="0">
                <a:latin typeface="Times New Roman"/>
                <a:cs typeface="+mj-cs"/>
              </a:rPr>
              <a:t>يتبعها اصناف تصلح اكثر من غيرها للحفظ في العلب وتتميز هذه الاصناف بنضج محصولها في وقت واحد مثل الصنف </a:t>
            </a:r>
            <a:r>
              <a:rPr lang="en-US" sz="2400" dirty="0">
                <a:solidFill>
                  <a:schemeClr val="accent1">
                    <a:lumMod val="75000"/>
                  </a:schemeClr>
                </a:solidFill>
                <a:latin typeface="Times New Roman"/>
                <a:cs typeface="+mj-cs"/>
              </a:rPr>
              <a:t>Early perfection</a:t>
            </a:r>
            <a:r>
              <a:rPr lang="ar-IQ" sz="2400" dirty="0">
                <a:solidFill>
                  <a:schemeClr val="accent1">
                    <a:lumMod val="75000"/>
                  </a:schemeClr>
                </a:solidFill>
                <a:latin typeface="Times New Roman"/>
                <a:cs typeface="+mj-cs"/>
              </a:rPr>
              <a:t> </a:t>
            </a:r>
            <a:r>
              <a:rPr lang="ar-IQ" sz="2400" dirty="0">
                <a:latin typeface="Times New Roman"/>
                <a:cs typeface="+mj-cs"/>
              </a:rPr>
              <a:t>الذي يمتاز بوجود قرونه في ازواج كما يتبعها اصناف منفصلة للتجميد مثل صنف </a:t>
            </a:r>
            <a:r>
              <a:rPr lang="ar-IQ" sz="2400" dirty="0" smtClean="0">
                <a:latin typeface="Times New Roman"/>
                <a:cs typeface="+mj-cs"/>
              </a:rPr>
              <a:t>الدرمان </a:t>
            </a:r>
            <a:r>
              <a:rPr lang="en-US" sz="2400" dirty="0" smtClean="0">
                <a:latin typeface="Times New Roman"/>
                <a:cs typeface="+mj-cs"/>
              </a:rPr>
              <a:t> Alderman</a:t>
            </a:r>
            <a:r>
              <a:rPr lang="ar-IQ" sz="2400" dirty="0" smtClean="0">
                <a:latin typeface="Times New Roman"/>
                <a:cs typeface="+mj-cs"/>
              </a:rPr>
              <a:t>من الاصناف الطويلة </a:t>
            </a:r>
            <a:r>
              <a:rPr lang="ar-IQ" sz="2400" dirty="0">
                <a:latin typeface="Times New Roman"/>
                <a:cs typeface="+mj-cs"/>
              </a:rPr>
              <a:t>الذي يمتاز ببذوره الخضراء ذات اللون </a:t>
            </a:r>
            <a:r>
              <a:rPr lang="ar-IQ" sz="2400" dirty="0" smtClean="0">
                <a:latin typeface="Times New Roman"/>
                <a:cs typeface="+mj-cs"/>
              </a:rPr>
              <a:t>الداكن.</a:t>
            </a:r>
          </a:p>
          <a:p>
            <a:pPr marL="457200" indent="-457200" algn="just" rtl="1">
              <a:buClr>
                <a:srgbClr val="FF3399"/>
              </a:buClr>
              <a:buFont typeface="+mj-lt"/>
              <a:buAutoNum type="arabicPeriod" startAt="2"/>
            </a:pPr>
            <a:r>
              <a:rPr lang="ar-IQ" sz="2400" dirty="0" smtClean="0">
                <a:latin typeface="Times New Roman"/>
                <a:cs typeface="+mj-cs"/>
              </a:rPr>
              <a:t>اصناف </a:t>
            </a:r>
            <a:r>
              <a:rPr lang="ar-IQ" sz="2400" dirty="0">
                <a:latin typeface="Times New Roman"/>
                <a:cs typeface="+mj-cs"/>
              </a:rPr>
              <a:t>تزرع لاجل بذورها الجافة: تفضل الاصناف الملساء البذور لهذا </a:t>
            </a:r>
            <a:r>
              <a:rPr lang="ar-IQ" sz="2400" dirty="0" smtClean="0">
                <a:latin typeface="Times New Roman"/>
                <a:cs typeface="+mj-cs"/>
              </a:rPr>
              <a:t>الغرض.</a:t>
            </a:r>
          </a:p>
          <a:p>
            <a:pPr marL="457200" indent="-457200" algn="just" rtl="1">
              <a:buClr>
                <a:srgbClr val="FF3399"/>
              </a:buClr>
              <a:buFont typeface="+mj-lt"/>
              <a:buAutoNum type="arabicPeriod" startAt="2"/>
            </a:pPr>
            <a:r>
              <a:rPr lang="ar-IQ" sz="2400" dirty="0" smtClean="0">
                <a:latin typeface="Times New Roman"/>
                <a:cs typeface="+mj-cs"/>
              </a:rPr>
              <a:t> اصناف </a:t>
            </a:r>
            <a:r>
              <a:rPr lang="ar-IQ" sz="2400" dirty="0">
                <a:latin typeface="Times New Roman"/>
                <a:cs typeface="+mj-cs"/>
              </a:rPr>
              <a:t>تزرع لاجل قرونها الخضراء الكاملة </a:t>
            </a:r>
            <a:r>
              <a:rPr lang="ar-IQ" sz="2400" dirty="0" smtClean="0">
                <a:latin typeface="Times New Roman"/>
                <a:cs typeface="+mj-cs"/>
              </a:rPr>
              <a:t>النمو</a:t>
            </a:r>
            <a:r>
              <a:rPr lang="ar-IQ" sz="2400" dirty="0" smtClean="0">
                <a:cs typeface="+mj-cs"/>
              </a:rPr>
              <a:t>: </a:t>
            </a:r>
            <a:r>
              <a:rPr lang="ar-IQ" sz="2400" dirty="0" smtClean="0">
                <a:latin typeface="Times New Roman"/>
                <a:cs typeface="+mj-cs"/>
              </a:rPr>
              <a:t>تسمى </a:t>
            </a:r>
            <a:r>
              <a:rPr lang="ar-IQ" sz="2400" dirty="0">
                <a:latin typeface="Times New Roman"/>
                <a:cs typeface="+mj-cs"/>
              </a:rPr>
              <a:t>بالبزاليا السكرية وتمتاز بقرونها الغضة وبعدم تصلب طبقة الاندوكارب المبطنة لجدار القرن من الداخل ولا تتفتح القرون عند النضج ويتبعها الصنف </a:t>
            </a:r>
            <a:r>
              <a:rPr lang="en-US" sz="2400" dirty="0">
                <a:solidFill>
                  <a:schemeClr val="accent1">
                    <a:lumMod val="75000"/>
                  </a:schemeClr>
                </a:solidFill>
                <a:latin typeface="Times New Roman"/>
                <a:cs typeface="+mj-cs"/>
              </a:rPr>
              <a:t>Dwarf Cray Sugar</a:t>
            </a:r>
            <a:r>
              <a:rPr lang="ar-IQ" sz="2400" dirty="0">
                <a:solidFill>
                  <a:schemeClr val="accent1">
                    <a:lumMod val="75000"/>
                  </a:schemeClr>
                </a:solidFill>
                <a:latin typeface="Times New Roman"/>
                <a:cs typeface="+mj-cs"/>
              </a:rPr>
              <a:t> </a:t>
            </a:r>
            <a:r>
              <a:rPr lang="ar-IQ" sz="2400" dirty="0">
                <a:latin typeface="Times New Roman"/>
                <a:cs typeface="+mj-cs"/>
              </a:rPr>
              <a:t>المتوسط الطول والصنف </a:t>
            </a:r>
            <a:r>
              <a:rPr lang="en-US" sz="2400" dirty="0">
                <a:solidFill>
                  <a:schemeClr val="accent1">
                    <a:lumMod val="75000"/>
                  </a:schemeClr>
                </a:solidFill>
                <a:latin typeface="Times New Roman"/>
                <a:cs typeface="+mj-cs"/>
              </a:rPr>
              <a:t>Mammoth melting Sugar</a:t>
            </a:r>
            <a:r>
              <a:rPr lang="ar-IQ" sz="2400" dirty="0">
                <a:solidFill>
                  <a:schemeClr val="accent1">
                    <a:lumMod val="75000"/>
                  </a:schemeClr>
                </a:solidFill>
                <a:latin typeface="Times New Roman"/>
                <a:cs typeface="+mj-cs"/>
              </a:rPr>
              <a:t> </a:t>
            </a:r>
            <a:r>
              <a:rPr lang="ar-IQ" sz="2400" dirty="0">
                <a:latin typeface="Times New Roman"/>
                <a:cs typeface="+mj-cs"/>
              </a:rPr>
              <a:t>من الاصناف الطويلة</a:t>
            </a:r>
            <a:r>
              <a:rPr lang="ar-IQ" sz="2400" dirty="0" smtClean="0">
                <a:latin typeface="Times New Roman"/>
                <a:cs typeface="+mj-cs"/>
              </a:rPr>
              <a:t>........................................ يتبع</a:t>
            </a:r>
            <a:endParaRPr lang="en-US" sz="2400" dirty="0">
              <a:cs typeface="+mj-cs"/>
            </a:endParaRPr>
          </a:p>
          <a:p>
            <a:pPr marL="0" indent="0" algn="just">
              <a:buNone/>
            </a:pPr>
            <a:endParaRPr lang="en-US" sz="2400" dirty="0">
              <a:cs typeface="+mj-cs"/>
            </a:endParaRPr>
          </a:p>
        </p:txBody>
      </p:sp>
    </p:spTree>
    <p:extLst>
      <p:ext uri="{BB962C8B-B14F-4D97-AF65-F5344CB8AC3E}">
        <p14:creationId xmlns:p14="http://schemas.microsoft.com/office/powerpoint/2010/main" val="298350081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3289</Words>
  <Application>Microsoft Office PowerPoint</Application>
  <PresentationFormat>On-screen Show (4:3)</PresentationFormat>
  <Paragraphs>309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vt:lpstr>
      <vt:lpstr>.</vt:lpstr>
      <vt:lpstr>.</vt:lpstr>
      <vt:lpstr>.</vt:lpstr>
      <vt:lpstr>.</vt:lpstr>
      <vt:lpstr>.</vt:lpstr>
      <vt:lpstr>.</vt:lpstr>
      <vt:lpstr>PowerPoint Presentation</vt:lpstr>
      <vt:lpstr>.</vt:lpstr>
      <vt:lpstr>.</vt:lpstr>
      <vt:lpstr>.</vt:lpstr>
      <vt:lpstr>.</vt:lpstr>
      <vt:lpstr>PowerPoint Presentation</vt:lpstr>
      <vt:lpstr>.</vt:lpstr>
      <vt:lpstr>.</vt:lpstr>
      <vt:lpstr>.</vt:lpstr>
      <vt:lpstr>PowerPoint Presentation</vt:lpstr>
      <vt:lpstr>PowerPoint Presentation</vt:lpstr>
      <vt:lpstr>PowerPoint Presentation</vt:lpstr>
      <vt:lpstr>PowerPoint Presentation</vt:lpstr>
      <vt:lpstr>.</vt:lpstr>
      <vt:lpstr>.</vt:lpstr>
      <vt:lpstr>.</vt:lpstr>
      <vt:lpstr>.</vt:lpstr>
      <vt:lpstr>PowerPoint Presentation</vt:lpstr>
      <vt:lpstr>PowerPoint Presentation</vt:lpstr>
      <vt:lpstr>.</vt:lpstr>
      <vt:lpstr>PowerPoint Presentation</vt:lpstr>
      <vt:lpstr>.</vt:lpstr>
      <vt:lpstr>PowerPoint Presentation</vt:lpstr>
      <vt:lpstr>PowerPoint Presentation</vt:lpstr>
      <vt:lpstr>.</vt:lpstr>
      <vt:lpstr>.</vt:lpstr>
      <vt:lpstr>.</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42</cp:revision>
  <dcterms:created xsi:type="dcterms:W3CDTF">2006-08-16T00:00:00Z</dcterms:created>
  <dcterms:modified xsi:type="dcterms:W3CDTF">2021-12-13T20:21:29Z</dcterms:modified>
</cp:coreProperties>
</file>